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4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2805256-7BAD-444D-8CBA-67610DFD7F6C}" type="datetimeFigureOut">
              <a:rPr lang="en-US" smtClean="0"/>
              <a:t>3/4/2021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805256-7BAD-444D-8CBA-67610DFD7F6C}" type="datetimeFigureOut">
              <a:rPr lang="en-US" smtClean="0"/>
              <a:t>3/4/2021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805256-7BAD-444D-8CBA-67610DFD7F6C}" type="datetimeFigureOut">
              <a:rPr lang="en-US" smtClean="0"/>
              <a:t>3/4/2021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805256-7BAD-444D-8CBA-67610DFD7F6C}" type="datetimeFigureOut">
              <a:rPr lang="en-US" smtClean="0"/>
              <a:t>3/4/2021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805256-7BAD-444D-8CBA-67610DFD7F6C}" type="datetimeFigureOut">
              <a:rPr lang="en-US" smtClean="0"/>
              <a:t>3/4/2021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2805256-7BAD-444D-8CBA-67610DFD7F6C}" type="datetimeFigureOut">
              <a:rPr lang="en-US" smtClean="0"/>
              <a:t>3/4/2021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2805256-7BAD-444D-8CBA-67610DFD7F6C}" type="datetimeFigureOut">
              <a:rPr lang="en-US" smtClean="0"/>
              <a:t>3/4/2021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2805256-7BAD-444D-8CBA-67610DFD7F6C}" type="datetimeFigureOut">
              <a:rPr lang="en-US" smtClean="0"/>
              <a:t>3/4/2021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805256-7BAD-444D-8CBA-67610DFD7F6C}" type="datetimeFigureOut">
              <a:rPr lang="en-US" smtClean="0"/>
              <a:t>3/4/2021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805256-7BAD-444D-8CBA-67610DFD7F6C}" type="datetimeFigureOut">
              <a:rPr lang="en-US" smtClean="0"/>
              <a:t>3/4/2021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805256-7BAD-444D-8CBA-67610DFD7F6C}" type="datetimeFigureOut">
              <a:rPr lang="en-US" smtClean="0"/>
              <a:t>3/4/2021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6860A6-85EE-426E-81C4-C6EBE453A20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05256-7BAD-444D-8CBA-67610DFD7F6C}" type="datetimeFigureOut">
              <a:rPr lang="en-US" smtClean="0"/>
              <a:t>3/4/2021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860A6-85EE-426E-81C4-C6EBE453A20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link.springer.com/article/10.1007/s10531-010-9816-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cdn.yourarticlelibrary.com/wp-content/uploads/2016/01/clip_image002-60.jp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mdm.nic.in/" TargetMode="External"/><Relationship Id="rId3" Type="http://schemas.openxmlformats.org/officeDocument/2006/relationships/hyperlink" Target="http://nfsm.gov.in/" TargetMode="External"/><Relationship Id="rId7" Type="http://schemas.openxmlformats.org/officeDocument/2006/relationships/hyperlink" Target="https://gem.gov.in/"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agri-insurance.gov.in/Login.aspx" TargetMode="External"/><Relationship Id="rId5" Type="http://schemas.openxmlformats.org/officeDocument/2006/relationships/hyperlink" Target="http://dpd.dacnet.nic.in/npdp/chapter2.htm" TargetMode="External"/><Relationship Id="rId10" Type="http://schemas.openxmlformats.org/officeDocument/2006/relationships/hyperlink" Target="http://dfpd.nic.in/nfsa-act.htm" TargetMode="External"/><Relationship Id="rId4" Type="http://schemas.openxmlformats.org/officeDocument/2006/relationships/hyperlink" Target="http://rkvy.nic.in/" TargetMode="External"/><Relationship Id="rId9" Type="http://schemas.openxmlformats.org/officeDocument/2006/relationships/hyperlink" Target="http://epds.nic.in/"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ffrc.fssai.gov.in/fortification/data/FinalSummitReportwebsite.pdf" TargetMode="External"/><Relationship Id="rId3" Type="http://schemas.openxmlformats.org/officeDocument/2006/relationships/hyperlink" Target="http://www.nrega.nic.in/netnrega/home.aspx" TargetMode="External"/><Relationship Id="rId7" Type="http://schemas.openxmlformats.org/officeDocument/2006/relationships/hyperlink" Target="http://www.fssai.gov.in/"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searo.who.int/india/mediacentre/events/2015/consultation_wheatflour/en/" TargetMode="External"/><Relationship Id="rId5" Type="http://schemas.openxmlformats.org/officeDocument/2006/relationships/hyperlink" Target="http://www.mohfw.nic.in/" TargetMode="External"/><Relationship Id="rId4" Type="http://schemas.openxmlformats.org/officeDocument/2006/relationships/hyperlink" Target="http://www.nrlmbl.aajeevika.gov.in/NRLM/UI/Shared/homepage.asp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EITK – Syllabus for Mid-Term 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Plant Protection (Growing Trees)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2051" name="Picture 3"/>
          <p:cNvPicPr>
            <a:picLocks noChangeAspect="1" noChangeArrowheads="1"/>
          </p:cNvPicPr>
          <p:nvPr/>
        </p:nvPicPr>
        <p:blipFill>
          <a:blip r:embed="rId4"/>
          <a:srcRect l="39531" t="20508" r="18192" b="6250"/>
          <a:stretch>
            <a:fillRect/>
          </a:stretch>
        </p:blipFill>
        <p:spPr bwMode="auto">
          <a:xfrm>
            <a:off x="1643042" y="731083"/>
            <a:ext cx="6290330" cy="61269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9" name="Rectangle 8"/>
          <p:cNvSpPr/>
          <p:nvPr/>
        </p:nvSpPr>
        <p:spPr>
          <a:xfrm>
            <a:off x="500034" y="1500174"/>
            <a:ext cx="8143932" cy="1200329"/>
          </a:xfrm>
          <a:prstGeom prst="rect">
            <a:avLst/>
          </a:prstGeom>
        </p:spPr>
        <p:txBody>
          <a:bodyPr wrap="square">
            <a:spAutoFit/>
          </a:bodyPr>
          <a:lstStyle/>
          <a:p>
            <a:r>
              <a:rPr lang="en-IN" b="1" dirty="0" smtClean="0">
                <a:latin typeface="Century Gothic" pitchFamily="34" charset="0"/>
              </a:rPr>
              <a:t>Unique agricultural practices arise in particular regions</a:t>
            </a:r>
            <a:r>
              <a:rPr lang="en-IN" dirty="0" smtClean="0">
                <a:latin typeface="Century Gothic" pitchFamily="34" charset="0"/>
              </a:rPr>
              <a:t> because of </a:t>
            </a:r>
          </a:p>
          <a:p>
            <a:pPr>
              <a:buFontTx/>
              <a:buChar char="-"/>
            </a:pPr>
            <a:r>
              <a:rPr lang="en-IN" dirty="0" smtClean="0">
                <a:latin typeface="Century Gothic" pitchFamily="34" charset="0"/>
              </a:rPr>
              <a:t> physical characteristics of the land. </a:t>
            </a:r>
          </a:p>
          <a:p>
            <a:pPr>
              <a:buFontTx/>
              <a:buChar char="-"/>
            </a:pPr>
            <a:r>
              <a:rPr lang="en-IN" dirty="0" smtClean="0">
                <a:latin typeface="Century Gothic" pitchFamily="34" charset="0"/>
              </a:rPr>
              <a:t> limited knowledge of alternatives. </a:t>
            </a:r>
          </a:p>
          <a:p>
            <a:pPr>
              <a:buFontTx/>
              <a:buChar char="-"/>
            </a:pPr>
            <a:r>
              <a:rPr lang="en-IN" dirty="0" smtClean="0">
                <a:latin typeface="Century Gothic" pitchFamily="34" charset="0"/>
              </a:rPr>
              <a:t> distinctive cultural traits.</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3074" name="Picture 2"/>
          <p:cNvPicPr>
            <a:picLocks noChangeAspect="1" noChangeArrowheads="1"/>
          </p:cNvPicPr>
          <p:nvPr/>
        </p:nvPicPr>
        <p:blipFill>
          <a:blip r:embed="rId4"/>
          <a:srcRect l="17569" t="20508" r="18741" b="12109"/>
          <a:stretch>
            <a:fillRect/>
          </a:stretch>
        </p:blipFill>
        <p:spPr bwMode="auto">
          <a:xfrm>
            <a:off x="357158" y="1357298"/>
            <a:ext cx="8286808"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#1 - Subsistence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357158" y="1655754"/>
            <a:ext cx="8215370" cy="4247317"/>
          </a:xfrm>
          <a:prstGeom prst="rect">
            <a:avLst/>
          </a:prstGeom>
        </p:spPr>
        <p:txBody>
          <a:bodyPr wrap="square">
            <a:spAutoFit/>
          </a:bodyPr>
          <a:lstStyle/>
          <a:p>
            <a:r>
              <a:rPr lang="en-IN" dirty="0" smtClean="0">
                <a:latin typeface="Century Gothic" pitchFamily="34" charset="0"/>
              </a:rPr>
              <a:t>Majority of farmers in the country practise subsistence farming.</a:t>
            </a:r>
          </a:p>
          <a:p>
            <a:r>
              <a:rPr lang="en-IN" dirty="0" smtClean="0">
                <a:latin typeface="Century Gothic" pitchFamily="34" charset="0"/>
              </a:rPr>
              <a:t>It is characterised by small and scattered land holdings and use of primitive tools.</a:t>
            </a:r>
          </a:p>
          <a:p>
            <a:r>
              <a:rPr lang="en-IN" dirty="0" smtClean="0">
                <a:latin typeface="Century Gothic" pitchFamily="34" charset="0"/>
              </a:rPr>
              <a:t>As the farmers are poor, they do not use fertilisers and high yielding variety of seeds in their fields to the extent they should do.</a:t>
            </a:r>
          </a:p>
          <a:p>
            <a:r>
              <a:rPr lang="en-IN" dirty="0" smtClean="0">
                <a:latin typeface="Century Gothic" pitchFamily="34" charset="0"/>
              </a:rPr>
              <a:t>Facilities like electricity and irrigation are generally not available to them.</a:t>
            </a:r>
          </a:p>
          <a:p>
            <a:r>
              <a:rPr lang="en-IN" b="1" dirty="0" smtClean="0">
                <a:latin typeface="Century Gothic" pitchFamily="34" charset="0"/>
              </a:rPr>
              <a:t>Features of Subsistence Farming:</a:t>
            </a:r>
            <a:endParaRPr lang="en-IN" dirty="0" smtClean="0">
              <a:latin typeface="Century Gothic" pitchFamily="34" charset="0"/>
            </a:endParaRPr>
          </a:p>
          <a:p>
            <a:r>
              <a:rPr lang="en-IN" dirty="0" smtClean="0">
                <a:latin typeface="Century Gothic" pitchFamily="34" charset="0"/>
              </a:rPr>
              <a:t>The whole family works on the farm</a:t>
            </a:r>
          </a:p>
          <a:p>
            <a:r>
              <a:rPr lang="en-IN" dirty="0" smtClean="0">
                <a:latin typeface="Century Gothic" pitchFamily="34" charset="0"/>
              </a:rPr>
              <a:t>Most of the work is done manually</a:t>
            </a:r>
          </a:p>
          <a:p>
            <a:r>
              <a:rPr lang="en-IN" dirty="0" smtClean="0">
                <a:latin typeface="Century Gothic" pitchFamily="34" charset="0"/>
              </a:rPr>
              <a:t>The farms are small</a:t>
            </a:r>
          </a:p>
          <a:p>
            <a:r>
              <a:rPr lang="en-IN" dirty="0" smtClean="0">
                <a:latin typeface="Century Gothic" pitchFamily="34" charset="0"/>
              </a:rPr>
              <a:t>Tradition methods of farming are followed</a:t>
            </a:r>
          </a:p>
          <a:p>
            <a:r>
              <a:rPr lang="en-IN" dirty="0" smtClean="0">
                <a:latin typeface="Century Gothic" pitchFamily="34" charset="0"/>
              </a:rPr>
              <a:t>Yield is not very high</a:t>
            </a:r>
          </a:p>
          <a:p>
            <a:r>
              <a:rPr lang="en-IN" dirty="0" smtClean="0">
                <a:latin typeface="Century Gothic" pitchFamily="34" charset="0"/>
              </a:rPr>
              <a:t>Most of the yield is consumed by the family with very little surplus for the family</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Shifting Agriculture</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9" name="Rectangle 8"/>
          <p:cNvSpPr/>
          <p:nvPr/>
        </p:nvSpPr>
        <p:spPr>
          <a:xfrm>
            <a:off x="571472" y="1720840"/>
            <a:ext cx="8143932" cy="2031325"/>
          </a:xfrm>
          <a:prstGeom prst="rect">
            <a:avLst/>
          </a:prstGeom>
        </p:spPr>
        <p:txBody>
          <a:bodyPr wrap="square">
            <a:spAutoFit/>
          </a:bodyPr>
          <a:lstStyle/>
          <a:p>
            <a:r>
              <a:rPr lang="en-IN" dirty="0" smtClean="0">
                <a:latin typeface="Century Gothic" pitchFamily="34" charset="0"/>
              </a:rPr>
              <a:t>In this type of agriculture, first of all a piece of forest land is cleared by felling trees and burning of trunks and branches.</a:t>
            </a:r>
          </a:p>
          <a:p>
            <a:r>
              <a:rPr lang="en-IN" dirty="0" smtClean="0">
                <a:latin typeface="Century Gothic" pitchFamily="34" charset="0"/>
              </a:rPr>
              <a:t>After the land is cleared, crops are grown for two to three years and then the land is abandoned as the fertility of the soil decreases.</a:t>
            </a:r>
          </a:p>
          <a:p>
            <a:r>
              <a:rPr lang="en-IN" dirty="0" smtClean="0">
                <a:latin typeface="Century Gothic" pitchFamily="34" charset="0"/>
              </a:rPr>
              <a:t>The farmers then move to new areas and the process is repeated.</a:t>
            </a:r>
          </a:p>
          <a:p>
            <a:r>
              <a:rPr lang="en-IN" i="1" dirty="0" smtClean="0">
                <a:latin typeface="Century Gothic" pitchFamily="34" charset="0"/>
              </a:rPr>
              <a:t>Dry paddy, maize, millets and vegetables are the crops commonly grown in this type of farming.</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6145" name="Picture 1"/>
          <p:cNvPicPr>
            <a:picLocks noChangeAspect="1" noChangeArrowheads="1"/>
          </p:cNvPicPr>
          <p:nvPr/>
        </p:nvPicPr>
        <p:blipFill>
          <a:blip r:embed="rId4"/>
          <a:srcRect l="16471" t="9765" r="18192" b="6250"/>
          <a:stretch>
            <a:fillRect/>
          </a:stretch>
        </p:blipFill>
        <p:spPr bwMode="auto">
          <a:xfrm>
            <a:off x="571472" y="857232"/>
            <a:ext cx="7929618" cy="5730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Plantation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5121" name="Rectangle 1"/>
          <p:cNvSpPr>
            <a:spLocks noChangeArrowheads="1"/>
          </p:cNvSpPr>
          <p:nvPr/>
        </p:nvSpPr>
        <p:spPr bwMode="auto">
          <a:xfrm>
            <a:off x="466314" y="1428736"/>
            <a:ext cx="8249090" cy="4786183"/>
          </a:xfrm>
          <a:prstGeom prst="rect">
            <a:avLst/>
          </a:prstGeom>
          <a:solidFill>
            <a:srgbClr val="FFFFFF"/>
          </a:solidFill>
          <a:ln w="9525">
            <a:noFill/>
            <a:miter lim="800000"/>
            <a:headEnd/>
            <a:tailEnd/>
          </a:ln>
          <a:effectLst/>
        </p:spPr>
        <p:txBody>
          <a:bodyPr vert="horz" wrap="square" lIns="91440" tIns="0" rIns="91440" bIns="19837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Century Gothic"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Plantation farming is bush or tree farming. It was introduced by the British in the 19th century.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rgbClr val="000000"/>
                </a:solidFill>
                <a:effectLst/>
                <a:latin typeface="Century Gothic" pitchFamily="34" charset="0"/>
                <a:cs typeface="Arial" pitchFamily="34" charset="0"/>
              </a:rPr>
              <a:t>It is a single crop farming</a:t>
            </a:r>
            <a:r>
              <a:rPr kumimoji="0" lang="en-US" sz="1600" b="0" i="0" u="none" strike="noStrike" cap="none" normalizeH="0" baseline="0" dirty="0" smtClean="0">
                <a:ln>
                  <a:noFill/>
                </a:ln>
                <a:solidFill>
                  <a:srgbClr val="000000"/>
                </a:solidFill>
                <a:effectLst/>
                <a:latin typeface="Century Gothic" pitchFamily="34" charset="0"/>
                <a:cs typeface="Arial" pitchFamily="34" charset="0"/>
              </a:rPr>
              <a:t> of rubber, tea, coffee, cocoa, spices, coconut and fruit crops like apples, grapes, oranges,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It is capital intensive and demands good managerial ability, technical know-how, sophisticated machinery, </a:t>
            </a:r>
            <a:r>
              <a:rPr kumimoji="0" lang="en-US" sz="1600" b="0" i="0" u="none" strike="noStrike" cap="none" normalizeH="0" baseline="0" dirty="0" err="1" smtClean="0">
                <a:ln>
                  <a:noFill/>
                </a:ln>
                <a:solidFill>
                  <a:srgbClr val="000000"/>
                </a:solidFill>
                <a:effectLst/>
                <a:latin typeface="Century Gothic" pitchFamily="34" charset="0"/>
                <a:cs typeface="Arial" pitchFamily="34" charset="0"/>
              </a:rPr>
              <a:t>fertilisers</a:t>
            </a:r>
            <a:r>
              <a:rPr kumimoji="0" lang="en-US" sz="1600" b="0" i="0" u="none" strike="noStrike" cap="none" normalizeH="0" baseline="0" dirty="0" smtClean="0">
                <a:ln>
                  <a:noFill/>
                </a:ln>
                <a:solidFill>
                  <a:srgbClr val="000000"/>
                </a:solidFill>
                <a:effectLst/>
                <a:latin typeface="Century Gothic" pitchFamily="34" charset="0"/>
                <a:cs typeface="Arial" pitchFamily="34" charset="0"/>
              </a:rPr>
              <a:t>, irrigation, and transport facilities.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Plantation agriculture is an </a:t>
            </a:r>
            <a:r>
              <a:rPr kumimoji="0" lang="en-US" sz="1600" b="1" i="0" u="none" strike="noStrike" cap="none" normalizeH="0" baseline="0" dirty="0" smtClean="0">
                <a:ln>
                  <a:noFill/>
                </a:ln>
                <a:solidFill>
                  <a:srgbClr val="000000"/>
                </a:solidFill>
                <a:effectLst/>
                <a:latin typeface="Century Gothic" pitchFamily="34" charset="0"/>
                <a:cs typeface="Arial" pitchFamily="34" charset="0"/>
              </a:rPr>
              <a:t>export-oriented agriculture.</a:t>
            </a:r>
            <a:r>
              <a:rPr kumimoji="0" lang="en-US" sz="1600" b="0" i="0" u="none" strike="noStrike" cap="none" normalizeH="0" baseline="0" dirty="0" smtClean="0">
                <a:ln>
                  <a:noFill/>
                </a:ln>
                <a:solidFill>
                  <a:srgbClr val="000000"/>
                </a:solidFill>
                <a:effectLst/>
                <a:latin typeface="Century Gothic" pitchFamily="34" charset="0"/>
                <a:cs typeface="Arial" pitchFamily="34" charset="0"/>
              </a:rPr>
              <a:t> Most of the crops grown in plantation agriculture have a life cycle of more than two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Natural rubber, coconuts, oil palm, tea, cocoa, and coffee are all tree crops and take years to mature, but afterwards they are productive for long periods.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Plantation agriculture </a:t>
            </a:r>
            <a:r>
              <a:rPr kumimoji="0" lang="en-US" sz="1600" b="1" i="0" u="none" strike="noStrike" cap="none" normalizeH="0" baseline="0" dirty="0" smtClean="0">
                <a:ln>
                  <a:noFill/>
                </a:ln>
                <a:solidFill>
                  <a:srgbClr val="000000"/>
                </a:solidFill>
                <a:effectLst/>
                <a:latin typeface="Century Gothic" pitchFamily="34" charset="0"/>
                <a:cs typeface="Arial" pitchFamily="34" charset="0"/>
              </a:rPr>
              <a:t>is confined within tropical areas, i.e., both sides of the equator.</a:t>
            </a:r>
            <a:r>
              <a:rPr kumimoji="0" lang="en-US" sz="1600" b="0" i="0" u="none" strike="noStrike" cap="none" normalizeH="0" baseline="0" dirty="0" smtClean="0">
                <a:ln>
                  <a:noFill/>
                </a:ln>
                <a:solidFill>
                  <a:srgbClr val="000000"/>
                </a:solidFill>
                <a:effectLst/>
                <a:latin typeface="Century Gothic" pitchFamily="34" charset="0"/>
                <a:cs typeface="Arial" pitchFamily="34" charset="0"/>
              </a:rPr>
              <a:t> Plantations exist on every continent possessing a tropical climate.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entury Gothic" pitchFamily="34" charset="0"/>
                <a:cs typeface="Arial" pitchFamily="34" charset="0"/>
              </a:rPr>
              <a:t>Some of the plantations like tea, coffee and rubber have a processing factory within the farm itself or close to it.</a:t>
            </a:r>
            <a:endParaRPr kumimoji="0" lang="en-US" sz="1600" b="0" i="0" u="none" strike="noStrike" cap="none" normalizeH="0" baseline="0" dirty="0" smtClean="0">
              <a:ln>
                <a:noFill/>
              </a:ln>
              <a:solidFill>
                <a:schemeClr val="tx1"/>
              </a:solidFill>
              <a:effectLst/>
              <a:latin typeface="Century Gothic"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entury Gothic" pitchFamily="34" charset="0"/>
                <a:cs typeface="Arial" pitchFamily="34" charset="0"/>
              </a:rPr>
              <a:t>This type of agriculture has developed in hilly areas of north-eastern India, sub-Himalayan West Bengal and in </a:t>
            </a:r>
            <a:r>
              <a:rPr kumimoji="0" lang="en-US" sz="1600" b="0" i="0" u="none" strike="noStrike" cap="none" normalizeH="0" baseline="0" dirty="0" err="1" smtClean="0">
                <a:ln>
                  <a:noFill/>
                </a:ln>
                <a:solidFill>
                  <a:schemeClr val="tx1"/>
                </a:solidFill>
                <a:effectLst/>
                <a:latin typeface="Century Gothic" pitchFamily="34" charset="0"/>
                <a:cs typeface="Arial" pitchFamily="34" charset="0"/>
              </a:rPr>
              <a:t>Nilgiri</a:t>
            </a:r>
            <a:r>
              <a:rPr kumimoji="0" lang="en-US" sz="1600" b="0" i="0" u="none" strike="noStrike" cap="none" normalizeH="0" baseline="0" dirty="0" smtClean="0">
                <a:ln>
                  <a:noFill/>
                </a:ln>
                <a:solidFill>
                  <a:schemeClr val="tx1"/>
                </a:solidFill>
                <a:effectLst/>
                <a:latin typeface="Century Gothic" pitchFamily="34" charset="0"/>
                <a:cs typeface="Arial" pitchFamily="34" charset="0"/>
              </a:rPr>
              <a:t>, </a:t>
            </a:r>
            <a:r>
              <a:rPr kumimoji="0" lang="en-US" sz="1600" b="0" i="0" u="none" strike="noStrike" cap="none" normalizeH="0" baseline="0" dirty="0" err="1" smtClean="0">
                <a:ln>
                  <a:noFill/>
                </a:ln>
                <a:solidFill>
                  <a:schemeClr val="tx1"/>
                </a:solidFill>
                <a:effectLst/>
                <a:latin typeface="Century Gothic" pitchFamily="34" charset="0"/>
                <a:cs typeface="Arial" pitchFamily="34" charset="0"/>
              </a:rPr>
              <a:t>Anamalai</a:t>
            </a:r>
            <a:r>
              <a:rPr kumimoji="0" lang="en-US" sz="1600" b="0" i="0" u="none" strike="noStrike" cap="none" normalizeH="0" baseline="0" dirty="0" smtClean="0">
                <a:ln>
                  <a:noFill/>
                </a:ln>
                <a:solidFill>
                  <a:schemeClr val="tx1"/>
                </a:solidFill>
                <a:effectLst/>
                <a:latin typeface="Century Gothic" pitchFamily="34" charset="0"/>
                <a:cs typeface="Arial" pitchFamily="34" charset="0"/>
              </a:rPr>
              <a:t> and Cardamom hills in peninsular India.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4097" name="Picture 1"/>
          <p:cNvPicPr>
            <a:picLocks noChangeAspect="1" noChangeArrowheads="1"/>
          </p:cNvPicPr>
          <p:nvPr/>
        </p:nvPicPr>
        <p:blipFill>
          <a:blip r:embed="rId4"/>
          <a:srcRect l="17569" t="12695" r="18741" b="6250"/>
          <a:stretch>
            <a:fillRect/>
          </a:stretch>
        </p:blipFill>
        <p:spPr bwMode="auto">
          <a:xfrm>
            <a:off x="285720" y="880188"/>
            <a:ext cx="8572560" cy="57248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Intensive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9" name="Rectangle 8"/>
          <p:cNvSpPr/>
          <p:nvPr/>
        </p:nvSpPr>
        <p:spPr>
          <a:xfrm>
            <a:off x="571472" y="1720840"/>
            <a:ext cx="7929618" cy="2862322"/>
          </a:xfrm>
          <a:prstGeom prst="rect">
            <a:avLst/>
          </a:prstGeom>
        </p:spPr>
        <p:txBody>
          <a:bodyPr wrap="square">
            <a:spAutoFit/>
          </a:bodyPr>
          <a:lstStyle/>
          <a:p>
            <a:r>
              <a:rPr lang="en-IN" dirty="0" smtClean="0">
                <a:latin typeface="Century Gothic" pitchFamily="34" charset="0"/>
              </a:rPr>
              <a:t>In areas where irrigation has been possible, the farmers use fertilisers and pesticides on large scale. They have also brought their land under high yielding variety of seeds. They have mechanised agriculture by introducing machines in various processes of farming.</a:t>
            </a:r>
          </a:p>
          <a:p>
            <a:endParaRPr lang="en-IN" dirty="0" smtClean="0">
              <a:latin typeface="Century Gothic" pitchFamily="34" charset="0"/>
            </a:endParaRPr>
          </a:p>
          <a:p>
            <a:endParaRPr lang="en-IN" dirty="0" smtClean="0">
              <a:latin typeface="Century Gothic" pitchFamily="34" charset="0"/>
            </a:endParaRPr>
          </a:p>
          <a:p>
            <a:r>
              <a:rPr lang="en-IN" b="1" dirty="0" smtClean="0">
                <a:latin typeface="Century Gothic" pitchFamily="34" charset="0"/>
              </a:rPr>
              <a:t>Also known as industrial agriculture, </a:t>
            </a:r>
            <a:r>
              <a:rPr lang="en-IN" dirty="0" smtClean="0">
                <a:latin typeface="Century Gothic" pitchFamily="34" charset="0"/>
              </a:rPr>
              <a:t>it is characterized by a low fallow ratio and higher use of inputs such as capital and labour per unit land area. This is in contrast to traditional agriculture in which the inputs per unit land are lower.</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92162" name="Picture 2"/>
          <p:cNvPicPr>
            <a:picLocks noChangeAspect="1" noChangeArrowheads="1"/>
          </p:cNvPicPr>
          <p:nvPr/>
        </p:nvPicPr>
        <p:blipFill>
          <a:blip r:embed="rId4"/>
          <a:srcRect l="17020" t="8789" r="22035" b="12109"/>
          <a:stretch>
            <a:fillRect/>
          </a:stretch>
        </p:blipFill>
        <p:spPr bwMode="auto">
          <a:xfrm>
            <a:off x="642910" y="1123652"/>
            <a:ext cx="7858180" cy="5734348"/>
          </a:xfrm>
          <a:prstGeom prst="rect">
            <a:avLst/>
          </a:prstGeom>
          <a:noFill/>
          <a:ln w="9525">
            <a:noFill/>
            <a:miter lim="800000"/>
            <a:headEnd/>
            <a:tailEnd/>
          </a:ln>
          <a:effectLst/>
        </p:spPr>
      </p:pic>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Dry Farming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1026" name="Picture 2" descr="What is Biotechnology? Types and Applications - Iberdrola"/>
          <p:cNvPicPr>
            <a:picLocks noChangeAspect="1" noChangeArrowheads="1"/>
          </p:cNvPicPr>
          <p:nvPr/>
        </p:nvPicPr>
        <p:blipFill>
          <a:blip r:embed="rId4"/>
          <a:srcRect/>
          <a:stretch>
            <a:fillRect/>
          </a:stretch>
        </p:blipFill>
        <p:spPr bwMode="auto">
          <a:xfrm>
            <a:off x="5572132" y="1285860"/>
            <a:ext cx="2908370" cy="1633522"/>
          </a:xfrm>
          <a:prstGeom prst="rect">
            <a:avLst/>
          </a:prstGeom>
          <a:noFill/>
        </p:spPr>
      </p:pic>
      <p:sp>
        <p:nvSpPr>
          <p:cNvPr id="11" name="Rectangle 10"/>
          <p:cNvSpPr/>
          <p:nvPr/>
        </p:nvSpPr>
        <p:spPr>
          <a:xfrm>
            <a:off x="285720" y="1285860"/>
            <a:ext cx="5214974" cy="1477328"/>
          </a:xfrm>
          <a:prstGeom prst="rect">
            <a:avLst/>
          </a:prstGeom>
        </p:spPr>
        <p:txBody>
          <a:bodyPr wrap="square">
            <a:spAutoFit/>
          </a:bodyPr>
          <a:lstStyle/>
          <a:p>
            <a:r>
              <a:rPr lang="en-IN" dirty="0" smtClean="0">
                <a:latin typeface="Century Gothic" pitchFamily="34" charset="0"/>
              </a:rPr>
              <a:t>Biotechnology is a broad area of biology, involving the use of living systems and organisms to develop or make products. Depending on the tools and applications, it often overlaps with related scientific fields</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srcRect l="23060" t="30273" r="24231" b="18945"/>
          <a:stretch>
            <a:fillRect/>
          </a:stretch>
        </p:blipFill>
        <p:spPr bwMode="auto">
          <a:xfrm>
            <a:off x="21949" y="1000108"/>
            <a:ext cx="9100102" cy="4929222"/>
          </a:xfrm>
          <a:prstGeom prst="rect">
            <a:avLst/>
          </a:prstGeom>
          <a:noFill/>
          <a:ln w="9525">
            <a:noFill/>
            <a:miter lim="800000"/>
            <a:headEnd/>
            <a:tailEnd/>
          </a:ln>
          <a:effectLst/>
        </p:spPr>
      </p:pic>
      <p:pic>
        <p:nvPicPr>
          <p:cNvPr id="11270"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Mixed and Multiple Farming</a:t>
            </a:r>
          </a:p>
        </p:txBody>
      </p:sp>
      <p:pic>
        <p:nvPicPr>
          <p:cNvPr id="6" name="Picture 4" descr="How to Make the Copyright Symbol on Your Computer"/>
          <p:cNvPicPr>
            <a:picLocks noChangeAspect="1" noChangeArrowheads="1"/>
          </p:cNvPicPr>
          <p:nvPr/>
        </p:nvPicPr>
        <p:blipFill>
          <a:blip r:embed="rId4"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Crop Rotation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94210" name="Picture 2"/>
          <p:cNvPicPr>
            <a:picLocks noChangeAspect="1" noChangeArrowheads="1"/>
          </p:cNvPicPr>
          <p:nvPr/>
        </p:nvPicPr>
        <p:blipFill>
          <a:blip r:embed="rId4"/>
          <a:srcRect l="17020" t="8789" r="17642" b="6250"/>
          <a:stretch>
            <a:fillRect/>
          </a:stretch>
        </p:blipFill>
        <p:spPr bwMode="auto">
          <a:xfrm>
            <a:off x="1357290" y="1357298"/>
            <a:ext cx="6546834" cy="4786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Crop Rotation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9" name="Rectangle 8"/>
          <p:cNvSpPr/>
          <p:nvPr/>
        </p:nvSpPr>
        <p:spPr>
          <a:xfrm>
            <a:off x="428596" y="1500174"/>
            <a:ext cx="8143932" cy="3139321"/>
          </a:xfrm>
          <a:prstGeom prst="rect">
            <a:avLst/>
          </a:prstGeom>
        </p:spPr>
        <p:txBody>
          <a:bodyPr wrap="square">
            <a:spAutoFit/>
          </a:bodyPr>
          <a:lstStyle/>
          <a:p>
            <a:r>
              <a:rPr lang="en-IN" dirty="0" smtClean="0">
                <a:latin typeface="Century Gothic" pitchFamily="34" charset="0"/>
              </a:rPr>
              <a:t>This refers to growing of number of Crops one after the other in a fixed rotation to maintain the fertility of the soil. The rotation of crops may be complete in a year in some of the areas while it may involve more than one year’s time is others.</a:t>
            </a:r>
          </a:p>
          <a:p>
            <a:endParaRPr lang="en-IN" dirty="0" smtClean="0">
              <a:latin typeface="Century Gothic" pitchFamily="34" charset="0"/>
            </a:endParaRPr>
          </a:p>
          <a:p>
            <a:pPr>
              <a:buFont typeface="Arial" pitchFamily="34" charset="0"/>
              <a:buChar char="•"/>
            </a:pPr>
            <a:r>
              <a:rPr lang="en-IN" dirty="0" smtClean="0">
                <a:latin typeface="Century Gothic" pitchFamily="34" charset="0"/>
              </a:rPr>
              <a:t> Pulses or any leguminous crop is grown after the cereal crops.</a:t>
            </a:r>
          </a:p>
          <a:p>
            <a:pPr>
              <a:buFont typeface="Arial" pitchFamily="34" charset="0"/>
              <a:buChar char="•"/>
            </a:pPr>
            <a:r>
              <a:rPr lang="en-IN" dirty="0" smtClean="0">
                <a:latin typeface="Century Gothic" pitchFamily="34" charset="0"/>
              </a:rPr>
              <a:t> Legumes have the ability of fixing nitrogen to the soil.</a:t>
            </a:r>
          </a:p>
          <a:p>
            <a:pPr>
              <a:buFont typeface="Arial" pitchFamily="34" charset="0"/>
              <a:buChar char="•"/>
            </a:pPr>
            <a:r>
              <a:rPr lang="en-IN" dirty="0" smtClean="0">
                <a:latin typeface="Century Gothic" pitchFamily="34" charset="0"/>
              </a:rPr>
              <a:t> Highly fertilizer intensive crops like sugarcane or tobacco are rotated with cereal crops.</a:t>
            </a:r>
          </a:p>
          <a:p>
            <a:pPr>
              <a:buFont typeface="Arial" pitchFamily="34" charset="0"/>
              <a:buChar char="•"/>
            </a:pPr>
            <a:r>
              <a:rPr lang="en-IN" dirty="0" smtClean="0">
                <a:latin typeface="Century Gothic" pitchFamily="34" charset="0"/>
              </a:rPr>
              <a:t> The selection of crops for rotation depends upon the local soil conditions and the experience and the understanding of the farmers.</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Unique Agricultural Practices</a:t>
            </a:r>
          </a:p>
          <a:p>
            <a:pPr algn="ctr"/>
            <a:r>
              <a:rPr lang="en-IN" sz="2200" dirty="0" smtClean="0">
                <a:latin typeface="Century Gothic" pitchFamily="34" charset="0"/>
              </a:rPr>
              <a:t>Terrace Farming</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95234" name="Picture 2"/>
          <p:cNvPicPr>
            <a:picLocks noChangeAspect="1" noChangeArrowheads="1"/>
          </p:cNvPicPr>
          <p:nvPr/>
        </p:nvPicPr>
        <p:blipFill>
          <a:blip r:embed="rId4"/>
          <a:srcRect l="17569" t="13672" r="19839" b="12109"/>
          <a:stretch>
            <a:fillRect/>
          </a:stretch>
        </p:blipFill>
        <p:spPr bwMode="auto">
          <a:xfrm>
            <a:off x="0" y="1214422"/>
            <a:ext cx="9144000" cy="5643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2000240"/>
            <a:ext cx="8215370" cy="3539430"/>
          </a:xfrm>
          <a:prstGeom prst="rect">
            <a:avLst/>
          </a:prstGeom>
        </p:spPr>
        <p:txBody>
          <a:bodyPr wrap="square">
            <a:spAutoFit/>
          </a:bodyPr>
          <a:lstStyle/>
          <a:p>
            <a:r>
              <a:rPr lang="en-IN" sz="3200" dirty="0" smtClean="0">
                <a:latin typeface="Century Gothic" pitchFamily="34" charset="0"/>
              </a:rPr>
              <a:t>The term </a:t>
            </a:r>
            <a:r>
              <a:rPr lang="en-IN" sz="3200" b="1" dirty="0" smtClean="0">
                <a:latin typeface="Century Gothic" pitchFamily="34" charset="0"/>
              </a:rPr>
              <a:t>cropping system</a:t>
            </a:r>
            <a:r>
              <a:rPr lang="en-IN" sz="3200" dirty="0" smtClean="0">
                <a:latin typeface="Century Gothic" pitchFamily="34" charset="0"/>
              </a:rPr>
              <a:t> refers to the crops, </a:t>
            </a:r>
            <a:r>
              <a:rPr lang="en-IN" sz="3200" b="1" dirty="0" smtClean="0">
                <a:latin typeface="Century Gothic" pitchFamily="34" charset="0"/>
              </a:rPr>
              <a:t>crop</a:t>
            </a:r>
            <a:r>
              <a:rPr lang="en-IN" sz="3200" dirty="0" smtClean="0">
                <a:latin typeface="Century Gothic" pitchFamily="34" charset="0"/>
              </a:rPr>
              <a:t> sequences and management techniques used on a particular agricultural field over a period of years. It includes all spatial and temporal aspects of managing an agricultural </a:t>
            </a:r>
            <a:r>
              <a:rPr lang="en-IN" sz="3200" b="1" dirty="0" smtClean="0">
                <a:latin typeface="Century Gothic" pitchFamily="34" charset="0"/>
              </a:rPr>
              <a:t>system</a:t>
            </a:r>
            <a:r>
              <a:rPr lang="en-IN" sz="3200" dirty="0" smtClean="0">
                <a:latin typeface="Century Gothic" pitchFamily="34" charset="0"/>
              </a:rPr>
              <a:t>.</a:t>
            </a:r>
            <a:endParaRPr lang="en-IN" sz="3200" dirty="0">
              <a:latin typeface="Century Gothic"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3139321"/>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err="1" smtClean="0">
                <a:latin typeface="Century Gothic" pitchFamily="34" charset="0"/>
              </a:rPr>
              <a:t>Monocropping</a:t>
            </a:r>
            <a:r>
              <a:rPr lang="en-IN" b="1" dirty="0" smtClean="0">
                <a:latin typeface="Century Gothic" pitchFamily="34" charset="0"/>
              </a:rPr>
              <a:t>:</a:t>
            </a:r>
            <a:r>
              <a:rPr lang="en-IN" dirty="0" smtClean="0">
                <a:latin typeface="Century Gothic" pitchFamily="34" charset="0"/>
              </a:rPr>
              <a:t> Example Planting Wheat year after year in the same field. </a:t>
            </a:r>
            <a:r>
              <a:rPr lang="en-IN" dirty="0" err="1" smtClean="0">
                <a:latin typeface="Century Gothic" pitchFamily="34" charset="0"/>
              </a:rPr>
              <a:t>Monocropping</a:t>
            </a:r>
            <a:r>
              <a:rPr lang="en-IN" dirty="0" smtClean="0">
                <a:latin typeface="Century Gothic" pitchFamily="34" charset="0"/>
              </a:rPr>
              <a:t> is when the field is used to grow only one crop season after season.</a:t>
            </a:r>
          </a:p>
          <a:p>
            <a:r>
              <a:rPr lang="en-IN" dirty="0" smtClean="0">
                <a:latin typeface="Century Gothic" pitchFamily="34" charset="0"/>
              </a:rPr>
              <a:t>Disadvantages: it is difficult to maintain cover on the soil; it encourages pests, diseases and weeds; and it can reduce the soil fertility and damage the soil structure.</a:t>
            </a:r>
          </a:p>
          <a:p>
            <a:endParaRPr lang="en-IN" dirty="0" smtClean="0">
              <a:latin typeface="Century Gothic" pitchFamily="34" charset="0"/>
            </a:endParaRPr>
          </a:p>
          <a:p>
            <a:endParaRPr lang="en-IN" dirty="0" smtClean="0">
              <a:latin typeface="Century Gothic" pitchFamily="34" charset="0"/>
            </a:endParaRPr>
          </a:p>
          <a:p>
            <a:endParaRPr lang="en-IN" dirty="0" smtClean="0">
              <a:latin typeface="Century Gothic" pitchFamily="34" charset="0"/>
            </a:endParaRPr>
          </a:p>
          <a:p>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endParaRPr lang="en-IN" dirty="0" smtClean="0">
              <a:latin typeface="Century Gothic" pitchFamily="34" charset="0"/>
            </a:endParaRPr>
          </a:p>
          <a:p>
            <a:r>
              <a:rPr lang="en-IN" b="1" dirty="0" smtClean="0">
                <a:latin typeface="Century Gothic" pitchFamily="34" charset="0"/>
              </a:rPr>
              <a:t>Crop Rotation:</a:t>
            </a:r>
            <a:r>
              <a:rPr lang="en-IN" dirty="0" smtClean="0">
                <a:latin typeface="Century Gothic" pitchFamily="34" charset="0"/>
              </a:rPr>
              <a:t> Example Planting maize one year, and beans the next. Crop Rotation means changing the type of crops grown in the field each season or each year (or changing from crops to fallow).</a:t>
            </a:r>
          </a:p>
          <a:p>
            <a:r>
              <a:rPr lang="en-IN" dirty="0" smtClean="0">
                <a:latin typeface="Century Gothic" pitchFamily="34" charset="0"/>
              </a:rPr>
              <a:t>Crop rotation is a key principle of agriculture conservation because it improves the soil structure and fertility, and because it helps control weeds, pests and diseases.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2585323"/>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Sequential Cropping: </a:t>
            </a:r>
            <a:r>
              <a:rPr lang="en-IN" dirty="0" smtClean="0">
                <a:latin typeface="Century Gothic" pitchFamily="34" charset="0"/>
              </a:rPr>
              <a:t>Example- Planting maize in the long rains, then beans during the short rains. Sequential Cropping involves growing two crops in the same field, one after the other in the same year.</a:t>
            </a:r>
          </a:p>
          <a:p>
            <a:r>
              <a:rPr lang="en-IN" dirty="0" smtClean="0">
                <a:latin typeface="Century Gothic" pitchFamily="34" charset="0"/>
              </a:rPr>
              <a:t>In some places, the rainy season is long enough to grow two crops: either two main crops, or one main crop followed by a cover crop.</a:t>
            </a:r>
          </a:p>
          <a:p>
            <a:r>
              <a:rPr lang="en-IN" dirty="0" smtClean="0">
                <a:latin typeface="Century Gothic" pitchFamily="34" charset="0"/>
              </a:rPr>
              <a:t>Growing Crops two crops may also be possible if there are two rainy seasons, or if there is enough moisture left in the soil to grow a second crop.</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1200329"/>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Intercropping: </a:t>
            </a:r>
            <a:r>
              <a:rPr lang="en-IN" dirty="0" smtClean="0">
                <a:latin typeface="Century Gothic" pitchFamily="34" charset="0"/>
              </a:rPr>
              <a:t>Examples- Planting alternating rows of maize and beans, or growing a cover crop in between the cereal rows. Intercropping means growing two or more crops in the same field at the same time.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Mixed Intercropping:</a:t>
            </a:r>
            <a:r>
              <a:rPr lang="en-IN" dirty="0" smtClean="0">
                <a:latin typeface="Century Gothic" pitchFamily="34" charset="0"/>
              </a:rPr>
              <a:t> Distribution of the seeds of both the crops, or dibbling the seeds without any row arrangement. This process is called mixed intercropping. It is easy to do but makes weeding, fertilization and harvesting difficult. Individual plants may compete with each other because they are too close together.</a:t>
            </a:r>
          </a:p>
          <a:p>
            <a:r>
              <a:rPr lang="en-IN" dirty="0" smtClean="0">
                <a:latin typeface="Century Gothic" pitchFamily="34" charset="0"/>
              </a:rPr>
              <a:t>Planting the main crop in rows and then spreading the seeds of the intercrop (such as a cover crop).</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2" name="Rectangle 11"/>
          <p:cNvSpPr/>
          <p:nvPr/>
        </p:nvSpPr>
        <p:spPr>
          <a:xfrm>
            <a:off x="0" y="714356"/>
            <a:ext cx="9144000" cy="677108"/>
          </a:xfrm>
          <a:prstGeom prst="rect">
            <a:avLst/>
          </a:prstGeom>
        </p:spPr>
        <p:txBody>
          <a:bodyPr wrap="square">
            <a:spAutoFit/>
          </a:bodyPr>
          <a:lstStyle/>
          <a:p>
            <a:pPr algn="ctr"/>
            <a:r>
              <a:rPr lang="en-IN" sz="2000" b="1" dirty="0" smtClean="0">
                <a:latin typeface="Century Gothic" pitchFamily="34" charset="0"/>
              </a:rPr>
              <a:t>Biodiversity conservation in Southeast Asia</a:t>
            </a:r>
            <a:endParaRPr lang="en-IN" dirty="0" smtClean="0">
              <a:latin typeface="Century Gothic" pitchFamily="34" charset="0"/>
            </a:endParaRPr>
          </a:p>
          <a:p>
            <a:pPr algn="ctr"/>
            <a:r>
              <a:rPr lang="en-IN" dirty="0" smtClean="0">
                <a:latin typeface="Century Gothic" pitchFamily="34" charset="0"/>
                <a:hlinkClick r:id="rId4"/>
              </a:rPr>
              <a:t>https://link.springer.com/article/10.1007/s10531-010-9816-y</a:t>
            </a:r>
            <a:r>
              <a:rPr lang="en-IN" dirty="0" smtClean="0">
                <a:latin typeface="Century Gothic" pitchFamily="34" charset="0"/>
              </a:rPr>
              <a:t> </a:t>
            </a:r>
            <a:endParaRPr lang="en-IN" dirty="0">
              <a:latin typeface="Century Gothic" pitchFamily="34" charset="0"/>
            </a:endParaRPr>
          </a:p>
        </p:txBody>
      </p:sp>
      <p:sp>
        <p:nvSpPr>
          <p:cNvPr id="13" name="Rectangle 12"/>
          <p:cNvSpPr/>
          <p:nvPr/>
        </p:nvSpPr>
        <p:spPr>
          <a:xfrm>
            <a:off x="357158" y="1500174"/>
            <a:ext cx="8429684" cy="3970318"/>
          </a:xfrm>
          <a:prstGeom prst="rect">
            <a:avLst/>
          </a:prstGeom>
        </p:spPr>
        <p:txBody>
          <a:bodyPr wrap="square">
            <a:spAutoFit/>
          </a:bodyPr>
          <a:lstStyle/>
          <a:p>
            <a:r>
              <a:rPr lang="en-IN" dirty="0" smtClean="0"/>
              <a:t>Governance related to the environment in the countries of Southeast Asia, to counter deforestation and the unsustainable exploitation of the region’s natural environment. Several factors have become important in triggering such debates. </a:t>
            </a:r>
          </a:p>
          <a:p>
            <a:r>
              <a:rPr lang="en-IN" dirty="0" smtClean="0"/>
              <a:t>1.The process of democratisation - NGOs and communities </a:t>
            </a:r>
            <a:r>
              <a:rPr lang="en-IN" dirty="0" err="1" smtClean="0"/>
              <a:t>gettning</a:t>
            </a:r>
            <a:r>
              <a:rPr lang="en-IN" dirty="0" smtClean="0"/>
              <a:t> heard</a:t>
            </a:r>
          </a:p>
          <a:p>
            <a:r>
              <a:rPr lang="en-IN" dirty="0" smtClean="0"/>
              <a:t>2. In some countries attempts at political and administrative decentralisation have been undertaken </a:t>
            </a:r>
          </a:p>
          <a:p>
            <a:r>
              <a:rPr lang="en-IN" dirty="0" smtClean="0"/>
              <a:t>3. Agricultural output, long taken for granted, is of renewed importance to national development planners after several countries experienced a food crisis and worrying price rises.</a:t>
            </a:r>
          </a:p>
          <a:p>
            <a:r>
              <a:rPr lang="en-IN" dirty="0" smtClean="0"/>
              <a:t>4. climate change and its potentially devastating impact on developing countries have entered the agenda.</a:t>
            </a:r>
          </a:p>
          <a:p>
            <a:r>
              <a:rPr lang="en-IN" dirty="0" smtClean="0"/>
              <a:t>5. From a legal perspective, a number of important international treaties linking trade and environmental issues were concluded during the 1990s and they are now entering the implementation stage or are under discussions for further amendments</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1200329"/>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Row Intercropping: </a:t>
            </a:r>
            <a:r>
              <a:rPr lang="en-IN" dirty="0" smtClean="0">
                <a:latin typeface="Century Gothic" pitchFamily="34" charset="0"/>
              </a:rPr>
              <a:t>Planting both the main crop and the intercrop in rows. This is called row intercropping. The rows make weeding and harvesting easier than with mixed intercropping.</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3970318"/>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Stir Cropping:</a:t>
            </a:r>
            <a:r>
              <a:rPr lang="en-IN" dirty="0" smtClean="0">
                <a:latin typeface="Century Gothic" pitchFamily="34" charset="0"/>
              </a:rPr>
              <a:t> Example Planting alternating strips of maize, soybean and finger millet. Stir Cropping involves planting broad strips of several crops in the field. Each strip is 3–9 m wide. On slopes, the strips can be laid out along the contour to prevent erosion. The next year, the farmer can rotate crops by planting each strip with a different crop.</a:t>
            </a:r>
          </a:p>
          <a:p>
            <a:r>
              <a:rPr lang="en-IN" b="1" dirty="0" smtClean="0">
                <a:latin typeface="Century Gothic" pitchFamily="34" charset="0"/>
              </a:rPr>
              <a:t>Advantages:</a:t>
            </a:r>
            <a:endParaRPr lang="en-IN" dirty="0" smtClean="0">
              <a:latin typeface="Century Gothic" pitchFamily="34" charset="0"/>
            </a:endParaRPr>
          </a:p>
          <a:p>
            <a:r>
              <a:rPr lang="en-IN" dirty="0" smtClean="0">
                <a:latin typeface="Century Gothic" pitchFamily="34" charset="0"/>
              </a:rPr>
              <a:t>It produces a variety of crops, the legume improves the soil fertility, and rotation helps reduce pest and weed problems.</a:t>
            </a:r>
          </a:p>
          <a:p>
            <a:r>
              <a:rPr lang="en-IN" dirty="0" smtClean="0">
                <a:latin typeface="Century Gothic" pitchFamily="34" charset="0"/>
              </a:rPr>
              <a:t>The residues from one strip can be used as soil cover for neighbouring strips.</a:t>
            </a:r>
          </a:p>
          <a:p>
            <a:r>
              <a:rPr lang="en-IN" dirty="0" smtClean="0">
                <a:latin typeface="Century Gothic" pitchFamily="34" charset="0"/>
              </a:rPr>
              <a:t>At the same time, strip cropping avoids some of the disadvantages of intercropping: managing the single crop within the strip is easy, and competition between the crops is reduced.</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Cropping Systems</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000108"/>
            <a:ext cx="8215370" cy="2308324"/>
          </a:xfrm>
          <a:prstGeom prst="rect">
            <a:avLst/>
          </a:prstGeom>
        </p:spPr>
        <p:txBody>
          <a:bodyPr wrap="square">
            <a:spAutoFit/>
          </a:bodyPr>
          <a:lstStyle/>
          <a:p>
            <a:r>
              <a:rPr lang="en-IN" b="1" dirty="0" smtClean="0">
                <a:latin typeface="Century Gothic" pitchFamily="34" charset="0"/>
              </a:rPr>
              <a:t/>
            </a:r>
            <a:br>
              <a:rPr lang="en-IN" b="1" dirty="0" smtClean="0">
                <a:latin typeface="Century Gothic" pitchFamily="34" charset="0"/>
              </a:rPr>
            </a:br>
            <a:r>
              <a:rPr lang="en-IN" b="1" dirty="0" smtClean="0">
                <a:latin typeface="Century Gothic" pitchFamily="34" charset="0"/>
              </a:rPr>
              <a:t>Relay Cropping: </a:t>
            </a:r>
            <a:r>
              <a:rPr lang="en-IN" dirty="0" smtClean="0">
                <a:latin typeface="Century Gothic" pitchFamily="34" charset="0"/>
              </a:rPr>
              <a:t>Example- Planting maize, then sowing beans between the maize rows four weeks later.</a:t>
            </a:r>
          </a:p>
          <a:p>
            <a:r>
              <a:rPr lang="en-IN" dirty="0" smtClean="0">
                <a:latin typeface="Century Gothic" pitchFamily="34" charset="0"/>
              </a:rPr>
              <a:t>Relay Cropping the process of growing one crop, then planting another crop (usually a cover crop) in the same field before harvesting the first. This helps avoid competition between the main crop and the intercrop. It also uses the field for a longer time, since the cover crop usually continues to grow after the main crop is harvested</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Community Level Adaptation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0" name="Rectangle 9"/>
          <p:cNvSpPr/>
          <p:nvPr/>
        </p:nvSpPr>
        <p:spPr>
          <a:xfrm>
            <a:off x="428596" y="1282471"/>
            <a:ext cx="8215370" cy="2308324"/>
          </a:xfrm>
          <a:prstGeom prst="rect">
            <a:avLst/>
          </a:prstGeom>
        </p:spPr>
        <p:txBody>
          <a:bodyPr wrap="square">
            <a:spAutoFit/>
          </a:bodyPr>
          <a:lstStyle/>
          <a:p>
            <a:r>
              <a:rPr lang="en-IN" dirty="0" smtClean="0">
                <a:latin typeface="Century Gothic" pitchFamily="34" charset="0"/>
              </a:rPr>
              <a:t>Community-based adaptation (CBA) is a form of adaptation that aims to reduce the risks of climate change to the world's poorest people by involving them in the practices and planning of adaptation</a:t>
            </a:r>
          </a:p>
          <a:p>
            <a:endParaRPr lang="en-IN" dirty="0" smtClean="0">
              <a:latin typeface="Century Gothic" pitchFamily="34" charset="0"/>
            </a:endParaRPr>
          </a:p>
          <a:p>
            <a:r>
              <a:rPr lang="en-IN" dirty="0" smtClean="0">
                <a:latin typeface="Century Gothic" pitchFamily="34" charset="0"/>
              </a:rPr>
              <a:t>There are two main purposes in using </a:t>
            </a:r>
            <a:r>
              <a:rPr lang="en-IN" b="1" dirty="0" smtClean="0">
                <a:latin typeface="Century Gothic" pitchFamily="34" charset="0"/>
              </a:rPr>
              <a:t>CBA</a:t>
            </a:r>
            <a:r>
              <a:rPr lang="en-IN" dirty="0" smtClean="0">
                <a:latin typeface="Century Gothic" pitchFamily="34" charset="0"/>
              </a:rPr>
              <a:t>: To determine if the project is sound, justifiable and feasible by figuring out if its benefits outweigh costs. To offer a baseline for comparing projects by determining which project's benefits are greater than its costs.</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1026" name="Picture 2"/>
          <p:cNvPicPr>
            <a:picLocks noChangeAspect="1" noChangeArrowheads="1"/>
          </p:cNvPicPr>
          <p:nvPr/>
        </p:nvPicPr>
        <p:blipFill>
          <a:blip r:embed="rId4"/>
          <a:srcRect l="25256" t="9765" r="26157" b="6250"/>
          <a:stretch>
            <a:fillRect/>
          </a:stretch>
        </p:blipFill>
        <p:spPr bwMode="auto">
          <a:xfrm>
            <a:off x="1857356" y="1000108"/>
            <a:ext cx="5072098" cy="4929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2050" name="Picture 2"/>
          <p:cNvPicPr>
            <a:picLocks noChangeAspect="1" noChangeArrowheads="1"/>
          </p:cNvPicPr>
          <p:nvPr/>
        </p:nvPicPr>
        <p:blipFill>
          <a:blip r:embed="rId4"/>
          <a:srcRect l="4392" t="34180" r="33016" b="38476"/>
          <a:stretch>
            <a:fillRect/>
          </a:stretch>
        </p:blipFill>
        <p:spPr bwMode="auto">
          <a:xfrm>
            <a:off x="71406" y="1714488"/>
            <a:ext cx="9016495"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715436" cy="4525963"/>
          </a:xfrm>
        </p:spPr>
        <p:txBody>
          <a:bodyPr>
            <a:noAutofit/>
          </a:bodyPr>
          <a:lstStyle/>
          <a:p>
            <a:pPr fontAlgn="base"/>
            <a:r>
              <a:rPr lang="en-IN" sz="1400" dirty="0" smtClean="0">
                <a:latin typeface="Century Gothic" pitchFamily="34" charset="0"/>
              </a:rPr>
              <a:t>The concept of sustainable development was introduced in early 1980’s (in particular through the publication of the World Conservation Strategy by IUCN, UNEP and WWF, 1980), in order to reconcile conservation and development objectives. Since then, it has evoked much discussion.</a:t>
            </a:r>
          </a:p>
          <a:p>
            <a:pPr fontAlgn="base">
              <a:buNone/>
            </a:pPr>
            <a:endParaRPr lang="en-IN" sz="1400" cap="all" dirty="0" smtClean="0">
              <a:latin typeface="Century Gothic" pitchFamily="34" charset="0"/>
            </a:endParaRPr>
          </a:p>
          <a:p>
            <a:pPr fontAlgn="base"/>
            <a:r>
              <a:rPr lang="en-IN" sz="1400" dirty="0" smtClean="0">
                <a:latin typeface="Century Gothic" pitchFamily="34" charset="0"/>
              </a:rPr>
              <a:t>The aim of sustainable development is to balance our economic, environmental and social needs, allowing prosperity for now and future generations. Sustainable development consists of a long-term, integrated approach to developing and achieving a healthy community by jointly addressing economic, environmental, and social issues, whilst avoiding the over consumption of key natural resources.</a:t>
            </a:r>
          </a:p>
          <a:p>
            <a:pPr fontAlgn="base"/>
            <a:endParaRPr lang="en-IN" sz="1400" dirty="0" smtClean="0">
              <a:latin typeface="Century Gothic" pitchFamily="34" charset="0"/>
            </a:endParaRPr>
          </a:p>
          <a:p>
            <a:pPr fontAlgn="base"/>
            <a:r>
              <a:rPr lang="en-IN" sz="1400" dirty="0" smtClean="0">
                <a:latin typeface="Century Gothic" pitchFamily="34" charset="0"/>
              </a:rPr>
              <a:t>Sustainable development encourages us to conserve and enhance our resource base, by gradually changing the ways in which we develop and use technologies. Countries must be allowed to meet their basic needs of employment, food, energy, water and sanitation.</a:t>
            </a:r>
          </a:p>
          <a:p>
            <a:pPr fontAlgn="base"/>
            <a:endParaRPr lang="en-IN" sz="1400" dirty="0" smtClean="0">
              <a:latin typeface="Century Gothic" pitchFamily="34" charset="0"/>
            </a:endParaRPr>
          </a:p>
          <a:p>
            <a:pPr fontAlgn="base"/>
            <a:r>
              <a:rPr lang="en-IN" sz="1400" dirty="0" smtClean="0">
                <a:latin typeface="Century Gothic" pitchFamily="34" charset="0"/>
              </a:rPr>
              <a:t>If this is to be done in a sustainable manner, then there is a definite need for a sustainable level of population. Economic growth should be supported and developing nations should be allowed a growth of equal quality to the developed nations. There are four objectives of sustainable development</a:t>
            </a:r>
          </a:p>
          <a:p>
            <a:pPr fontAlgn="base">
              <a:buNone/>
            </a:pPr>
            <a:endParaRPr lang="en-IN" sz="1400" dirty="0" smtClean="0">
              <a:latin typeface="Century Gothic" pitchFamily="34" charset="0"/>
            </a:endParaRPr>
          </a:p>
          <a:p>
            <a:pPr fontAlgn="base"/>
            <a:r>
              <a:rPr lang="en-IN" sz="1400" dirty="0" smtClean="0">
                <a:latin typeface="Century Gothic" pitchFamily="34" charset="0"/>
              </a:rPr>
              <a:t>These include social progress and equality, environmental protection, conservation of natural resources and stable economic growth. Everybody has the right to a healthy, clean and safe environment. Everybody has the right to a healthy, clean and safe environment</a:t>
            </a:r>
            <a:endParaRPr lang="en-IN" sz="1400" dirty="0">
              <a:latin typeface="Century Gothic" pitchFamily="34" charset="0"/>
            </a:endParaRPr>
          </a:p>
        </p:txBody>
      </p:sp>
      <p:pic>
        <p:nvPicPr>
          <p:cNvPr id="5"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6" name="Rectangle 5"/>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617681"/>
            <a:ext cx="8715436" cy="4525963"/>
          </a:xfrm>
        </p:spPr>
        <p:txBody>
          <a:bodyPr>
            <a:noAutofit/>
          </a:bodyPr>
          <a:lstStyle/>
          <a:p>
            <a:pPr fontAlgn="base"/>
            <a:r>
              <a:rPr lang="en-IN" sz="1400" dirty="0" smtClean="0">
                <a:latin typeface="Century Gothic" pitchFamily="34" charset="0"/>
              </a:rPr>
              <a:t>This can be achieved by reducing pollution, poverty, poor housing and unemployment. No one, in this age, or in the future should be treated unfairly. Global environmental threats, such as climate change and poor air quality must be reduced to protect human and environmental health. The use of non­-renewable resources such as fossil fuels should not be stopped overnight, but they must be used efficiently and the development of alternatives should be encouraged to help phase them out.</a:t>
            </a:r>
          </a:p>
          <a:p>
            <a:pPr fontAlgn="base">
              <a:buNone/>
            </a:pPr>
            <a:endParaRPr lang="en-IN" sz="1400" dirty="0" smtClean="0">
              <a:latin typeface="Century Gothic" pitchFamily="34" charset="0"/>
            </a:endParaRPr>
          </a:p>
          <a:p>
            <a:pPr fontAlgn="base"/>
            <a:r>
              <a:rPr lang="en-IN" sz="1400" dirty="0" smtClean="0">
                <a:latin typeface="Century Gothic" pitchFamily="34" charset="0"/>
              </a:rPr>
              <a:t>Everybody has the right to a good standard of living, with better job opportunities. Economic prosperity is required if our country is to prosper and our businesses must therefore offer a high standard of products that consumers throughout the world want, at the prices they are prepared to pay. For this, we need a workforce equipped with suitable skills and education within a framework to support them.</a:t>
            </a:r>
            <a:endParaRPr lang="en-IN" sz="1400" dirty="0">
              <a:latin typeface="Century Gothic" pitchFamily="34" charset="0"/>
            </a:endParaRPr>
          </a:p>
        </p:txBody>
      </p:sp>
      <p:pic>
        <p:nvPicPr>
          <p:cNvPr id="5"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6" name="Rectangle 5"/>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6" name="Rectangle 5"/>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sp>
        <p:nvSpPr>
          <p:cNvPr id="8" name="Content Placeholder 7"/>
          <p:cNvSpPr>
            <a:spLocks noGrp="1"/>
          </p:cNvSpPr>
          <p:nvPr>
            <p:ph idx="1"/>
          </p:nvPr>
        </p:nvSpPr>
        <p:spPr>
          <a:xfrm>
            <a:off x="457200" y="1142984"/>
            <a:ext cx="8229600" cy="5357850"/>
          </a:xfrm>
        </p:spPr>
        <p:txBody>
          <a:bodyPr>
            <a:noAutofit/>
          </a:bodyPr>
          <a:lstStyle/>
          <a:p>
            <a:pPr fontAlgn="base">
              <a:buNone/>
            </a:pPr>
            <a:r>
              <a:rPr lang="en-IN" sz="1600" dirty="0" smtClean="0">
                <a:latin typeface="Century Gothic" pitchFamily="34" charset="0"/>
              </a:rPr>
              <a:t>In 1987 Brunt-land Commission prescribed:</a:t>
            </a:r>
            <a:r>
              <a:rPr lang="en-IN" sz="1600" b="1" dirty="0" smtClean="0">
                <a:latin typeface="Century Gothic" pitchFamily="34" charset="0"/>
              </a:rPr>
              <a:t> “Sustainable development meets the needs of the present without compromising the ability of future generations to meet their own needs”.</a:t>
            </a:r>
            <a:endParaRPr lang="en-IN" sz="1600" dirty="0" smtClean="0">
              <a:latin typeface="Century Gothic" pitchFamily="34" charset="0"/>
            </a:endParaRPr>
          </a:p>
          <a:p>
            <a:pPr fontAlgn="base">
              <a:buNone/>
            </a:pPr>
            <a:r>
              <a:rPr lang="en-IN" sz="1600" b="1" dirty="0" smtClean="0">
                <a:latin typeface="Century Gothic" pitchFamily="34" charset="0"/>
              </a:rPr>
              <a:t>It has got certain objectives or goals to achieve for the over-all development of mankind:</a:t>
            </a:r>
            <a:endParaRPr lang="en-IN" sz="1600" dirty="0" smtClean="0">
              <a:latin typeface="Century Gothic" pitchFamily="34" charset="0"/>
            </a:endParaRPr>
          </a:p>
          <a:p>
            <a:pPr fontAlgn="base">
              <a:buNone/>
            </a:pPr>
            <a:r>
              <a:rPr lang="en-IN" sz="1600" dirty="0" smtClean="0">
                <a:latin typeface="Century Gothic" pitchFamily="34" charset="0"/>
              </a:rPr>
              <a:t>1. We are common, having same future.</a:t>
            </a:r>
          </a:p>
          <a:p>
            <a:pPr fontAlgn="base">
              <a:buNone/>
            </a:pPr>
            <a:r>
              <a:rPr lang="en-IN" sz="1600" dirty="0" smtClean="0">
                <a:latin typeface="Century Gothic" pitchFamily="34" charset="0"/>
              </a:rPr>
              <a:t>2. The development process must be participatory, from all sections of people.</a:t>
            </a:r>
          </a:p>
          <a:p>
            <a:pPr fontAlgn="base">
              <a:buNone/>
            </a:pPr>
            <a:r>
              <a:rPr lang="en-IN" sz="1600" dirty="0" smtClean="0">
                <a:latin typeface="Century Gothic" pitchFamily="34" charset="0"/>
              </a:rPr>
              <a:t>3. The objectives are same but ways might be different.</a:t>
            </a:r>
          </a:p>
          <a:p>
            <a:pPr fontAlgn="base">
              <a:buNone/>
            </a:pPr>
            <a:r>
              <a:rPr lang="en-IN" sz="1600" dirty="0" smtClean="0">
                <a:latin typeface="Century Gothic" pitchFamily="34" charset="0"/>
              </a:rPr>
              <a:t>4. The development process must be balanced and conducive with nature.</a:t>
            </a:r>
            <a:endParaRPr lang="en-IN" sz="1600" cap="all" dirty="0" smtClean="0">
              <a:latin typeface="Century Gothic" pitchFamily="34" charset="0"/>
            </a:endParaRPr>
          </a:p>
          <a:p>
            <a:pPr fontAlgn="base">
              <a:buNone/>
            </a:pPr>
            <a:r>
              <a:rPr lang="en-IN" sz="1600" dirty="0" smtClean="0">
                <a:latin typeface="Century Gothic" pitchFamily="34" charset="0"/>
              </a:rPr>
              <a:t>5. The development process must be continuous and long-term.</a:t>
            </a:r>
          </a:p>
          <a:p>
            <a:pPr fontAlgn="base">
              <a:buNone/>
            </a:pPr>
            <a:r>
              <a:rPr lang="en-IN" sz="1600" dirty="0" smtClean="0">
                <a:latin typeface="Century Gothic" pitchFamily="34" charset="0"/>
              </a:rPr>
              <a:t>6. Equal distribution and social justice should be taken care of.</a:t>
            </a:r>
          </a:p>
          <a:p>
            <a:pPr fontAlgn="base">
              <a:buNone/>
            </a:pPr>
            <a:r>
              <a:rPr lang="en-IN" sz="1600" dirty="0" smtClean="0">
                <a:latin typeface="Century Gothic" pitchFamily="34" charset="0"/>
              </a:rPr>
              <a:t>7. All development process must be integrated and coordinated.</a:t>
            </a:r>
          </a:p>
          <a:p>
            <a:pPr marL="0" indent="0" fontAlgn="base">
              <a:buNone/>
            </a:pPr>
            <a:endParaRPr lang="en-IN" sz="1600" dirty="0" smtClean="0">
              <a:latin typeface="Century Gothic" pitchFamily="34" charset="0"/>
            </a:endParaRPr>
          </a:p>
          <a:p>
            <a:pPr marL="0" indent="0" fontAlgn="base">
              <a:buNone/>
            </a:pPr>
            <a:r>
              <a:rPr lang="en-IN" sz="1600" dirty="0" smtClean="0">
                <a:latin typeface="Century Gothic" pitchFamily="34" charset="0"/>
              </a:rPr>
              <a:t>Robert </a:t>
            </a:r>
            <a:r>
              <a:rPr lang="en-IN" sz="1600" dirty="0" err="1" smtClean="0">
                <a:latin typeface="Century Gothic" pitchFamily="34" charset="0"/>
              </a:rPr>
              <a:t>Repetto</a:t>
            </a:r>
            <a:r>
              <a:rPr lang="en-IN" sz="1600" dirty="0" smtClean="0">
                <a:latin typeface="Century Gothic" pitchFamily="34" charset="0"/>
              </a:rPr>
              <a:t> (1986) in his book ‘Global Possible’ said that sustainable development is a continuous process that considers all natural and human resources as a means to achieve certain goals or objectives. This development process should not be contradictory with nature. Rather, it should be corollary with natural productive process.</a:t>
            </a:r>
          </a:p>
          <a:p>
            <a:pPr>
              <a:buNone/>
            </a:pPr>
            <a:endParaRPr lang="en-IN" sz="1600" dirty="0">
              <a:latin typeface="Century Gothic"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736"/>
            <a:ext cx="8229600" cy="4525963"/>
          </a:xfrm>
        </p:spPr>
        <p:txBody>
          <a:bodyPr>
            <a:normAutofit/>
          </a:bodyPr>
          <a:lstStyle/>
          <a:p>
            <a:pPr marL="0" indent="0" fontAlgn="base">
              <a:buNone/>
            </a:pPr>
            <a:r>
              <a:rPr lang="en-IN" sz="2000" b="1" dirty="0" smtClean="0">
                <a:latin typeface="Century Gothic" pitchFamily="34" charset="0"/>
              </a:rPr>
              <a:t>Despite difference of opinions among different countries, commissions and international agencies, major objectives of sustainable development can be earmarked very easily:</a:t>
            </a:r>
          </a:p>
          <a:p>
            <a:pPr fontAlgn="base">
              <a:buNone/>
            </a:pPr>
            <a:endParaRPr lang="en-IN" sz="2000" dirty="0" smtClean="0">
              <a:latin typeface="Century Gothic" pitchFamily="34" charset="0"/>
            </a:endParaRPr>
          </a:p>
          <a:p>
            <a:pPr fontAlgn="base">
              <a:buNone/>
            </a:pPr>
            <a:r>
              <a:rPr lang="en-IN" sz="2000" dirty="0" smtClean="0">
                <a:latin typeface="Century Gothic" pitchFamily="34" charset="0"/>
              </a:rPr>
              <a:t>A. Provision of basic human requirements like food, shelter, clothing, health, educa­tion etc. with minimum disturbance of natural eco-systems.</a:t>
            </a:r>
          </a:p>
          <a:p>
            <a:pPr fontAlgn="base"/>
            <a:endParaRPr lang="en-IN" sz="2000" dirty="0" smtClean="0">
              <a:latin typeface="Century Gothic" pitchFamily="34" charset="0"/>
            </a:endParaRPr>
          </a:p>
          <a:p>
            <a:pPr fontAlgn="base">
              <a:buNone/>
            </a:pPr>
            <a:r>
              <a:rPr lang="en-IN" sz="2000" dirty="0" smtClean="0">
                <a:latin typeface="Century Gothic" pitchFamily="34" charset="0"/>
              </a:rPr>
              <a:t>B. Environment and bio-diversity should be preserved for the ultimate future of mankind.</a:t>
            </a:r>
          </a:p>
          <a:p>
            <a:pPr fontAlgn="base"/>
            <a:endParaRPr lang="en-IN" sz="2000" dirty="0" smtClean="0">
              <a:latin typeface="Century Gothic" pitchFamily="34" charset="0"/>
            </a:endParaRPr>
          </a:p>
          <a:p>
            <a:pPr fontAlgn="base">
              <a:buNone/>
            </a:pPr>
            <a:r>
              <a:rPr lang="en-IN" sz="2000" dirty="0" smtClean="0">
                <a:latin typeface="Century Gothic" pitchFamily="34" charset="0"/>
              </a:rPr>
              <a:t>C. Individuals and countries should be integrated to the process of sustainable de­velopment.</a:t>
            </a:r>
          </a:p>
          <a:p>
            <a:pPr>
              <a:buNone/>
            </a:pPr>
            <a:endParaRPr lang="en-IN" sz="20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Bio Technology</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2" name="Rectangle 11"/>
          <p:cNvSpPr/>
          <p:nvPr/>
        </p:nvSpPr>
        <p:spPr>
          <a:xfrm>
            <a:off x="0" y="714356"/>
            <a:ext cx="9144000" cy="400110"/>
          </a:xfrm>
          <a:prstGeom prst="rect">
            <a:avLst/>
          </a:prstGeom>
        </p:spPr>
        <p:txBody>
          <a:bodyPr wrap="square">
            <a:spAutoFit/>
          </a:bodyPr>
          <a:lstStyle/>
          <a:p>
            <a:pPr algn="ctr"/>
            <a:r>
              <a:rPr lang="en-IN" sz="2000" b="1" dirty="0" smtClean="0">
                <a:latin typeface="Century Gothic" pitchFamily="34" charset="0"/>
              </a:rPr>
              <a:t>Biodiversity conservation in Southeast Asia</a:t>
            </a:r>
            <a:r>
              <a:rPr lang="en-IN" dirty="0" smtClean="0">
                <a:latin typeface="Century Gothic" pitchFamily="34" charset="0"/>
              </a:rPr>
              <a:t> </a:t>
            </a:r>
            <a:endParaRPr lang="en-IN" dirty="0">
              <a:latin typeface="Century Gothic" pitchFamily="34" charset="0"/>
            </a:endParaRPr>
          </a:p>
        </p:txBody>
      </p:sp>
      <p:sp>
        <p:nvSpPr>
          <p:cNvPr id="13" name="Rectangle 12"/>
          <p:cNvSpPr/>
          <p:nvPr/>
        </p:nvSpPr>
        <p:spPr>
          <a:xfrm>
            <a:off x="357158" y="1357298"/>
            <a:ext cx="8429684" cy="4247317"/>
          </a:xfrm>
          <a:prstGeom prst="rect">
            <a:avLst/>
          </a:prstGeom>
        </p:spPr>
        <p:txBody>
          <a:bodyPr wrap="square">
            <a:spAutoFit/>
          </a:bodyPr>
          <a:lstStyle/>
          <a:p>
            <a:r>
              <a:rPr lang="en-IN" dirty="0" smtClean="0">
                <a:latin typeface="Century Gothic" pitchFamily="34" charset="0"/>
              </a:rPr>
              <a:t>Convention on Biological Diversity (CBD)</a:t>
            </a:r>
          </a:p>
          <a:p>
            <a:endParaRPr lang="en-IN" dirty="0" smtClean="0">
              <a:latin typeface="Century Gothic" pitchFamily="34" charset="0"/>
            </a:endParaRPr>
          </a:p>
          <a:p>
            <a:pPr>
              <a:buFont typeface="Arial" pitchFamily="34" charset="0"/>
              <a:buChar char="•"/>
            </a:pPr>
            <a:r>
              <a:rPr lang="en-IN" dirty="0" smtClean="0">
                <a:latin typeface="Century Gothic" pitchFamily="34" charset="0"/>
              </a:rPr>
              <a:t> CBD confirms the sovereign rights of States over their natural resources </a:t>
            </a:r>
          </a:p>
          <a:p>
            <a:pPr>
              <a:buFont typeface="Arial" pitchFamily="34" charset="0"/>
              <a:buChar char="•"/>
            </a:pPr>
            <a:r>
              <a:rPr lang="en-IN" dirty="0" smtClean="0">
                <a:latin typeface="Century Gothic" pitchFamily="34" charset="0"/>
              </a:rPr>
              <a:t> The authority to determine access to genetic resources rests with the governments and is subject to national legislation</a:t>
            </a:r>
          </a:p>
          <a:p>
            <a:r>
              <a:rPr lang="en-IN" dirty="0" smtClean="0">
                <a:latin typeface="Century Gothic" pitchFamily="34" charset="0"/>
              </a:rPr>
              <a:t> However, while most of the exchange of resources and benefits is framed as a relationship between state parties, “indigenous and local communities embodying traditional lifestyles relevant for the conservation and use of biological diversity” become relevant </a:t>
            </a:r>
          </a:p>
          <a:p>
            <a:pPr>
              <a:buFont typeface="Arial" pitchFamily="34" charset="0"/>
              <a:buChar char="•"/>
            </a:pPr>
            <a:r>
              <a:rPr lang="en-IN" dirty="0" smtClean="0">
                <a:latin typeface="Century Gothic" pitchFamily="34" charset="0"/>
              </a:rPr>
              <a:t> The provision requires from state parties to “respect, preserve and maintain knowledge, innovations and practices” of such communities and to “promote their wider application with the approval and involvement of the holders of such knowledge, innovations and practices and encourage the equitable sharing of benefits arising from the utilization of such knowledge, innovations and practices</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857232"/>
            <a:ext cx="8715436" cy="5143536"/>
          </a:xfrm>
        </p:spPr>
        <p:txBody>
          <a:bodyPr>
            <a:noAutofit/>
          </a:bodyPr>
          <a:lstStyle/>
          <a:p>
            <a:pPr fontAlgn="base">
              <a:buNone/>
            </a:pPr>
            <a:r>
              <a:rPr lang="en-IN" sz="1400" b="1" dirty="0" smtClean="0">
                <a:latin typeface="Century Gothic" pitchFamily="34" charset="0"/>
              </a:rPr>
              <a:t>			</a:t>
            </a:r>
            <a:r>
              <a:rPr lang="en-IN" sz="1600" b="1" dirty="0" smtClean="0">
                <a:latin typeface="Century Gothic" pitchFamily="34" charset="0"/>
              </a:rPr>
              <a:t>The Norway Round Table, in 1995, laid down some basic principles 			on sustainable development.</a:t>
            </a:r>
            <a:endParaRPr lang="en-IN" sz="1400" b="1" dirty="0" smtClean="0">
              <a:latin typeface="Century Gothic" pitchFamily="34" charset="0"/>
            </a:endParaRPr>
          </a:p>
          <a:p>
            <a:pPr fontAlgn="base">
              <a:buNone/>
            </a:pPr>
            <a:endParaRPr lang="en-IN" sz="1400" b="1" dirty="0" smtClean="0">
              <a:latin typeface="Century Gothic" pitchFamily="34" charset="0"/>
            </a:endParaRPr>
          </a:p>
          <a:p>
            <a:pPr fontAlgn="base">
              <a:buNone/>
            </a:pPr>
            <a:r>
              <a:rPr lang="en-IN" sz="1400" b="1" dirty="0" smtClean="0">
                <a:latin typeface="Century Gothic" pitchFamily="34" charset="0"/>
              </a:rPr>
              <a:t>To achieve the goal of sustainable development, the convention uttered:</a:t>
            </a:r>
            <a:endParaRPr lang="en-IN" sz="1400" dirty="0" smtClean="0">
              <a:latin typeface="Century Gothic" pitchFamily="34" charset="0"/>
            </a:endParaRPr>
          </a:p>
          <a:p>
            <a:pPr fontAlgn="base"/>
            <a:r>
              <a:rPr lang="en-IN" sz="1400" dirty="0" smtClean="0">
                <a:latin typeface="Century Gothic" pitchFamily="34" charset="0"/>
              </a:rPr>
              <a:t>“The use of goods and services that respond to basic needs and bring a better quality of life, while minimizing the use of natural resources, toxic materials and emissions of waste and pollutants over the life cycle, so as not to jeopardize the needs of future generations”.</a:t>
            </a:r>
          </a:p>
          <a:p>
            <a:pPr fontAlgn="base">
              <a:buNone/>
            </a:pPr>
            <a:endParaRPr lang="en-IN" sz="1400" dirty="0" smtClean="0">
              <a:latin typeface="Century Gothic" pitchFamily="34" charset="0"/>
            </a:endParaRPr>
          </a:p>
          <a:p>
            <a:pPr fontAlgn="base"/>
            <a:r>
              <a:rPr lang="en-IN" sz="1400" b="1" dirty="0" smtClean="0">
                <a:latin typeface="Century Gothic" pitchFamily="34" charset="0"/>
              </a:rPr>
              <a:t>Regarding the identification of problems of sustainability and recommending the way out, the convention pointed out some key aspects:</a:t>
            </a:r>
            <a:endParaRPr lang="en-IN" sz="1400" dirty="0" smtClean="0">
              <a:latin typeface="Century Gothic" pitchFamily="34" charset="0"/>
            </a:endParaRPr>
          </a:p>
          <a:p>
            <a:pPr fontAlgn="base">
              <a:buNone/>
            </a:pPr>
            <a:r>
              <a:rPr lang="en-IN" sz="1400" dirty="0" err="1" smtClean="0">
                <a:latin typeface="Century Gothic" pitchFamily="34" charset="0"/>
              </a:rPr>
              <a:t>i</a:t>
            </a:r>
            <a:r>
              <a:rPr lang="en-IN" sz="1400" dirty="0" smtClean="0">
                <a:latin typeface="Century Gothic" pitchFamily="34" charset="0"/>
              </a:rPr>
              <a:t>. Unsustainable consumption pattern is more visible in physical infrastructures like energy, housing, transport and waste management. Cultural habits and societal outlook is responsible for that.</a:t>
            </a:r>
            <a:endParaRPr lang="en-IN" sz="1400" cap="all" dirty="0" smtClean="0">
              <a:latin typeface="Century Gothic" pitchFamily="34" charset="0"/>
            </a:endParaRPr>
          </a:p>
          <a:p>
            <a:pPr fontAlgn="base">
              <a:buNone/>
            </a:pPr>
            <a:r>
              <a:rPr lang="en-IN" sz="1400" dirty="0" smtClean="0">
                <a:latin typeface="Century Gothic" pitchFamily="34" charset="0"/>
              </a:rPr>
              <a:t>ii. The business and industrialist community has specific role to manage environ­mental impacts of the goods and services it provides.</a:t>
            </a:r>
          </a:p>
          <a:p>
            <a:pPr fontAlgn="base">
              <a:buNone/>
            </a:pPr>
            <a:r>
              <a:rPr lang="en-IN" sz="1400" dirty="0" smtClean="0">
                <a:latin typeface="Century Gothic" pitchFamily="34" charset="0"/>
              </a:rPr>
              <a:t>iii. Political institutions have a role to change consumption pattern rather than con­sumption volumes.</a:t>
            </a:r>
          </a:p>
          <a:p>
            <a:pPr fontAlgn="base">
              <a:buNone/>
            </a:pPr>
            <a:r>
              <a:rPr lang="en-IN" sz="1400" dirty="0" smtClean="0">
                <a:latin typeface="Century Gothic" pitchFamily="34" charset="0"/>
              </a:rPr>
              <a:t>iv. For rectification in chain of production-consumption and final disposal govern­ment must provide incentive measures, infrastructural facilities, proper leader­ship and legislative regulations.</a:t>
            </a:r>
          </a:p>
          <a:p>
            <a:pPr fontAlgn="base">
              <a:buNone/>
            </a:pPr>
            <a:r>
              <a:rPr lang="en-IN" sz="1400" dirty="0" smtClean="0">
                <a:latin typeface="Century Gothic" pitchFamily="34" charset="0"/>
              </a:rPr>
              <a:t>v. Responsible organizations like trade unions must involve themselves in the agenda of consumption and production pattern change.</a:t>
            </a:r>
          </a:p>
          <a:p>
            <a:pPr fontAlgn="base">
              <a:buNone/>
            </a:pPr>
            <a:r>
              <a:rPr lang="en-IN" sz="1400" dirty="0" smtClean="0">
                <a:latin typeface="Century Gothic" pitchFamily="34" charset="0"/>
              </a:rPr>
              <a:t>vi. Individuals have the great role in different aspects like consumer, householder, worker, decision-maker and even as voter.</a:t>
            </a:r>
            <a:r>
              <a:rPr lang="en-IN" sz="1400" b="1" dirty="0" smtClean="0">
                <a:latin typeface="Century Gothic" pitchFamily="34" charset="0"/>
                <a:hlinkClick r:id="rId2"/>
              </a:rPr>
              <a:t/>
            </a:r>
            <a:br>
              <a:rPr lang="en-IN" sz="1400" b="1" dirty="0" smtClean="0">
                <a:latin typeface="Century Gothic" pitchFamily="34" charset="0"/>
                <a:hlinkClick r:id="rId2"/>
              </a:rPr>
            </a:b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Sustainable Development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120032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400" dirty="0" smtClean="0">
                <a:latin typeface="Century Gothic" pitchFamily="34" charset="0"/>
              </a:rPr>
              <a:t>Management of biodiversity, </a:t>
            </a:r>
          </a:p>
          <a:p>
            <a:pPr algn="ctr"/>
            <a:r>
              <a:rPr lang="en-IN" sz="2400" dirty="0" smtClean="0">
                <a:latin typeface="Century Gothic" pitchFamily="34" charset="0"/>
              </a:rPr>
              <a:t>Food security of the country</a:t>
            </a:r>
            <a:endParaRPr lang="en-IN" sz="2400" b="1" dirty="0" smtClean="0">
              <a:latin typeface="Century Gothic" pitchFamily="34" charset="0"/>
            </a:endParaRPr>
          </a:p>
        </p:txBody>
      </p:sp>
      <p:pic>
        <p:nvPicPr>
          <p:cNvPr id="110594" name="Picture 2" descr="Image result for management of biodiversity in India"/>
          <p:cNvPicPr>
            <a:picLocks noChangeAspect="1" noChangeArrowheads="1"/>
          </p:cNvPicPr>
          <p:nvPr/>
        </p:nvPicPr>
        <p:blipFill>
          <a:blip r:embed="rId3"/>
          <a:srcRect t="17223" b="6054"/>
          <a:stretch>
            <a:fillRect/>
          </a:stretch>
        </p:blipFill>
        <p:spPr bwMode="auto">
          <a:xfrm>
            <a:off x="-33" y="1285860"/>
            <a:ext cx="9144033" cy="5267173"/>
          </a:xfrm>
          <a:prstGeom prst="rect">
            <a:avLst/>
          </a:prstGeom>
          <a:noFill/>
        </p:spPr>
      </p:pic>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Image result for management of biodiversity in India"/>
          <p:cNvPicPr>
            <a:picLocks noChangeAspect="1" noChangeArrowheads="1"/>
          </p:cNvPicPr>
          <p:nvPr/>
        </p:nvPicPr>
        <p:blipFill>
          <a:blip r:embed="rId2"/>
          <a:srcRect/>
          <a:stretch>
            <a:fillRect/>
          </a:stretch>
        </p:blipFill>
        <p:spPr bwMode="auto">
          <a:xfrm>
            <a:off x="642910" y="475519"/>
            <a:ext cx="8501090" cy="6382481"/>
          </a:xfrm>
          <a:prstGeom prst="rect">
            <a:avLst/>
          </a:prstGeom>
          <a:noFill/>
        </p:spPr>
      </p:pic>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3"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6738" name="Picture 2" descr="Image result for management of biodiversity in India"/>
          <p:cNvPicPr>
            <a:picLocks noChangeAspect="1" noChangeArrowheads="1"/>
          </p:cNvPicPr>
          <p:nvPr/>
        </p:nvPicPr>
        <p:blipFill>
          <a:blip r:embed="rId3"/>
          <a:srcRect b="14456"/>
          <a:stretch>
            <a:fillRect/>
          </a:stretch>
        </p:blipFill>
        <p:spPr bwMode="auto">
          <a:xfrm>
            <a:off x="145772" y="1339482"/>
            <a:ext cx="8858280" cy="405222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dirty="0" smtClean="0">
                <a:latin typeface="Century Gothic" pitchFamily="34" charset="0"/>
              </a:rPr>
              <a:t>Food security of the country</a:t>
            </a:r>
            <a:endParaRPr lang="en-IN" sz="2400" b="1" dirty="0" smtClean="0">
              <a:latin typeface="Century Gothic" pitchFamily="34" charset="0"/>
            </a:endParaRPr>
          </a:p>
        </p:txBody>
      </p:sp>
      <p:sp>
        <p:nvSpPr>
          <p:cNvPr id="9" name="Rectangle 8"/>
          <p:cNvSpPr/>
          <p:nvPr/>
        </p:nvSpPr>
        <p:spPr>
          <a:xfrm>
            <a:off x="785786" y="1428736"/>
            <a:ext cx="3643338" cy="4893647"/>
          </a:xfrm>
          <a:prstGeom prst="rect">
            <a:avLst/>
          </a:prstGeom>
        </p:spPr>
        <p:txBody>
          <a:bodyPr wrap="square">
            <a:spAutoFit/>
          </a:bodyPr>
          <a:lstStyle/>
          <a:p>
            <a:r>
              <a:rPr lang="en-IN" sz="2400" b="1" dirty="0" smtClean="0">
                <a:latin typeface="Century Gothic" pitchFamily="34" charset="0"/>
              </a:rPr>
              <a:t>Food security</a:t>
            </a:r>
            <a:r>
              <a:rPr lang="en-IN" sz="2400" dirty="0" smtClean="0">
                <a:latin typeface="Century Gothic" pitchFamily="34" charset="0"/>
              </a:rPr>
              <a:t> has been a major concern in </a:t>
            </a:r>
            <a:r>
              <a:rPr lang="en-IN" sz="2400" b="1" dirty="0" smtClean="0">
                <a:latin typeface="Century Gothic" pitchFamily="34" charset="0"/>
              </a:rPr>
              <a:t>India</a:t>
            </a:r>
            <a:r>
              <a:rPr lang="en-IN" sz="2400" dirty="0" smtClean="0">
                <a:latin typeface="Century Gothic" pitchFamily="34" charset="0"/>
              </a:rPr>
              <a:t>. According to UN-</a:t>
            </a:r>
            <a:r>
              <a:rPr lang="en-IN" sz="2400" b="1" dirty="0" smtClean="0">
                <a:latin typeface="Century Gothic" pitchFamily="34" charset="0"/>
              </a:rPr>
              <a:t>India</a:t>
            </a:r>
            <a:r>
              <a:rPr lang="en-IN" sz="2400" dirty="0" smtClean="0">
                <a:latin typeface="Century Gothic" pitchFamily="34" charset="0"/>
              </a:rPr>
              <a:t>, there are nearly 195 million undernourished people in </a:t>
            </a:r>
            <a:r>
              <a:rPr lang="en-IN" sz="2400" b="1" dirty="0" smtClean="0">
                <a:latin typeface="Century Gothic" pitchFamily="34" charset="0"/>
              </a:rPr>
              <a:t>India</a:t>
            </a:r>
            <a:r>
              <a:rPr lang="en-IN" sz="2400" dirty="0" smtClean="0">
                <a:latin typeface="Century Gothic" pitchFamily="34" charset="0"/>
              </a:rPr>
              <a:t>, which is a quarter of the world's hunger burden. ... </a:t>
            </a:r>
            <a:r>
              <a:rPr lang="en-IN" sz="2400" b="1" dirty="0" smtClean="0">
                <a:latin typeface="Century Gothic" pitchFamily="34" charset="0"/>
              </a:rPr>
              <a:t>India</a:t>
            </a:r>
            <a:r>
              <a:rPr lang="en-IN" sz="2400" dirty="0" smtClean="0">
                <a:latin typeface="Century Gothic" pitchFamily="34" charset="0"/>
              </a:rPr>
              <a:t> ranks 74 out of 113 major countries in terms of </a:t>
            </a:r>
            <a:r>
              <a:rPr lang="en-IN" sz="2400" b="1" dirty="0" smtClean="0">
                <a:latin typeface="Century Gothic" pitchFamily="34" charset="0"/>
              </a:rPr>
              <a:t>food security</a:t>
            </a:r>
            <a:r>
              <a:rPr lang="en-IN" sz="2400" dirty="0" smtClean="0">
                <a:latin typeface="Century Gothic" pitchFamily="34" charset="0"/>
              </a:rPr>
              <a:t> index.</a:t>
            </a:r>
            <a:endParaRPr lang="en-IN" sz="2400" dirty="0">
              <a:latin typeface="Century Gothic" pitchFamily="34" charset="0"/>
            </a:endParaRPr>
          </a:p>
        </p:txBody>
      </p:sp>
      <p:pic>
        <p:nvPicPr>
          <p:cNvPr id="117762" name="Picture 2" descr="Image result for food security in india"/>
          <p:cNvPicPr>
            <a:picLocks noChangeAspect="1" noChangeArrowheads="1"/>
          </p:cNvPicPr>
          <p:nvPr/>
        </p:nvPicPr>
        <p:blipFill>
          <a:blip r:embed="rId3"/>
          <a:srcRect/>
          <a:stretch>
            <a:fillRect/>
          </a:stretch>
        </p:blipFill>
        <p:spPr bwMode="auto">
          <a:xfrm rot="16200000">
            <a:off x="4111516" y="1960658"/>
            <a:ext cx="4921496" cy="3857652"/>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dirty="0" smtClean="0">
                <a:latin typeface="Century Gothic" pitchFamily="34" charset="0"/>
              </a:rPr>
              <a:t>Food security of the country</a:t>
            </a:r>
            <a:endParaRPr lang="en-IN" sz="2400" b="1" dirty="0" smtClean="0">
              <a:latin typeface="Century Gothic" pitchFamily="34" charset="0"/>
            </a:endParaRPr>
          </a:p>
        </p:txBody>
      </p:sp>
      <p:sp>
        <p:nvSpPr>
          <p:cNvPr id="9" name="Rectangle 8"/>
          <p:cNvSpPr/>
          <p:nvPr/>
        </p:nvSpPr>
        <p:spPr>
          <a:xfrm>
            <a:off x="785786" y="1428736"/>
            <a:ext cx="7858180" cy="4770537"/>
          </a:xfrm>
          <a:prstGeom prst="rect">
            <a:avLst/>
          </a:prstGeom>
        </p:spPr>
        <p:txBody>
          <a:bodyPr wrap="square">
            <a:spAutoFit/>
          </a:bodyPr>
          <a:lstStyle/>
          <a:p>
            <a:pPr fontAlgn="t"/>
            <a:r>
              <a:rPr lang="en-IN" sz="1600" b="1" dirty="0" smtClean="0">
                <a:latin typeface="Century Gothic" pitchFamily="34" charset="0"/>
              </a:rPr>
              <a:t>The Challenge</a:t>
            </a:r>
          </a:p>
          <a:p>
            <a:r>
              <a:rPr lang="en-IN" sz="1600" dirty="0" smtClean="0">
                <a:latin typeface="Century Gothic" pitchFamily="34" charset="0"/>
              </a:rPr>
              <a:t>With nearly 195 million undernourished people, India shares a quarter of the global hunger burden. Nearly 47 million or 4 out of 10 children in India are not meeting their full human potential because of chronic </a:t>
            </a:r>
            <a:r>
              <a:rPr lang="en-IN" sz="1600" dirty="0" err="1" smtClean="0">
                <a:latin typeface="Century Gothic" pitchFamily="34" charset="0"/>
              </a:rPr>
              <a:t>undernutrition</a:t>
            </a:r>
            <a:r>
              <a:rPr lang="en-IN" sz="1600" dirty="0" smtClean="0">
                <a:latin typeface="Century Gothic" pitchFamily="34" charset="0"/>
              </a:rPr>
              <a:t> or stunting. Stunting has consequences such as diminished learning capacity, poor school performance, reduced earnings and increased risks of chronic diseases. The impacts are multi-generational as malnourished girls and women often give birth to low birth-weight infants. There has also been an increase in the prevalence of overweight and obesity in children and adolescents in India, which has life-long consequences of non-communicable diseases in adulthood.</a:t>
            </a:r>
          </a:p>
          <a:p>
            <a:endParaRPr lang="en-IN" sz="1600" dirty="0" smtClean="0">
              <a:latin typeface="Century Gothic" pitchFamily="34" charset="0"/>
            </a:endParaRPr>
          </a:p>
          <a:p>
            <a:r>
              <a:rPr lang="en-IN" sz="1600" dirty="0" smtClean="0">
                <a:latin typeface="Century Gothic" pitchFamily="34" charset="0"/>
              </a:rPr>
              <a:t>The government has large food security and anti-poverty programmes but there are critical gaps in terms of inclusion and exclusion errors. Women and girls are particularly disadvantaged. Despite the achievement of national food self-sufficiency, new challenges have emerged: Slowing agriculture growth, climate change, land degradation and shrinking bio-diversity. Large tracts of farmlands in India have become barren due to imbalanced fertiliser use and excessive use of a single fertiliser, urea.</a:t>
            </a:r>
            <a:endParaRPr lang="en-IN" sz="1600" dirty="0">
              <a:latin typeface="Century Gothic"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dirty="0" smtClean="0">
                <a:latin typeface="Century Gothic" pitchFamily="34" charset="0"/>
              </a:rPr>
              <a:t>Food security of the country</a:t>
            </a:r>
            <a:endParaRPr lang="en-IN" sz="2400" b="1" dirty="0" smtClean="0">
              <a:latin typeface="Century Gothic" pitchFamily="34" charset="0"/>
            </a:endParaRPr>
          </a:p>
        </p:txBody>
      </p:sp>
      <p:sp>
        <p:nvSpPr>
          <p:cNvPr id="9" name="Rectangle 8"/>
          <p:cNvSpPr/>
          <p:nvPr/>
        </p:nvSpPr>
        <p:spPr>
          <a:xfrm>
            <a:off x="571472" y="1214422"/>
            <a:ext cx="8072494" cy="4770537"/>
          </a:xfrm>
          <a:prstGeom prst="rect">
            <a:avLst/>
          </a:prstGeom>
        </p:spPr>
        <p:txBody>
          <a:bodyPr wrap="square">
            <a:spAutoFit/>
          </a:bodyPr>
          <a:lstStyle/>
          <a:p>
            <a:pPr fontAlgn="t"/>
            <a:r>
              <a:rPr lang="en-IN" sz="1600" b="1" dirty="0" smtClean="0">
                <a:latin typeface="Century Gothic" pitchFamily="34" charset="0"/>
              </a:rPr>
              <a:t>Government of India Programmes and Initiatives</a:t>
            </a:r>
          </a:p>
          <a:p>
            <a:r>
              <a:rPr lang="en-IN" sz="1600" dirty="0" smtClean="0">
                <a:latin typeface="Century Gothic" pitchFamily="34" charset="0"/>
              </a:rPr>
              <a:t>With a five-fold increase in food grain production from 50 million tonnes in 1950-51 to about 250 million tonnes in 2014-15, India has moved away from dependence on food aid to become a net food exporter. In 2016, the government launched a number of programmes to double farmers’ incomes by 2022. These seek to remove bottlenecks for greater agricultural productivity, especially in rain-fed areas. They include: the </a:t>
            </a:r>
            <a:r>
              <a:rPr lang="en-IN" sz="1600" u="sng" dirty="0" smtClean="0">
                <a:latin typeface="Century Gothic" pitchFamily="34" charset="0"/>
                <a:hlinkClick r:id="rId3"/>
              </a:rPr>
              <a:t>National Food Security Mission</a:t>
            </a:r>
            <a:r>
              <a:rPr lang="en-IN" sz="1600" dirty="0" smtClean="0">
                <a:latin typeface="Century Gothic" pitchFamily="34" charset="0"/>
              </a:rPr>
              <a:t>, </a:t>
            </a:r>
            <a:r>
              <a:rPr lang="en-IN" sz="1600" u="sng" dirty="0" err="1" smtClean="0">
                <a:latin typeface="Century Gothic" pitchFamily="34" charset="0"/>
                <a:hlinkClick r:id="rId4"/>
              </a:rPr>
              <a:t>Rashtriya</a:t>
            </a:r>
            <a:r>
              <a:rPr lang="en-IN" sz="1600" u="sng" dirty="0" smtClean="0">
                <a:latin typeface="Century Gothic" pitchFamily="34" charset="0"/>
                <a:hlinkClick r:id="rId4"/>
              </a:rPr>
              <a:t> </a:t>
            </a:r>
            <a:r>
              <a:rPr lang="en-IN" sz="1600" u="sng" dirty="0" err="1" smtClean="0">
                <a:latin typeface="Century Gothic" pitchFamily="34" charset="0"/>
                <a:hlinkClick r:id="rId4"/>
              </a:rPr>
              <a:t>Krishi</a:t>
            </a:r>
            <a:r>
              <a:rPr lang="en-IN" sz="1600" u="sng" dirty="0" smtClean="0">
                <a:latin typeface="Century Gothic" pitchFamily="34" charset="0"/>
                <a:hlinkClick r:id="rId4"/>
              </a:rPr>
              <a:t> </a:t>
            </a:r>
            <a:r>
              <a:rPr lang="en-IN" sz="1600" u="sng" dirty="0" err="1" smtClean="0">
                <a:latin typeface="Century Gothic" pitchFamily="34" charset="0"/>
                <a:hlinkClick r:id="rId4"/>
              </a:rPr>
              <a:t>Vikas</a:t>
            </a:r>
            <a:r>
              <a:rPr lang="en-IN" sz="1600" u="sng" dirty="0" smtClean="0">
                <a:latin typeface="Century Gothic" pitchFamily="34" charset="0"/>
                <a:hlinkClick r:id="rId4"/>
              </a:rPr>
              <a:t> </a:t>
            </a:r>
            <a:r>
              <a:rPr lang="en-IN" sz="1600" u="sng" dirty="0" err="1" smtClean="0">
                <a:latin typeface="Century Gothic" pitchFamily="34" charset="0"/>
                <a:hlinkClick r:id="rId4"/>
              </a:rPr>
              <a:t>Yojana</a:t>
            </a:r>
            <a:r>
              <a:rPr lang="en-IN" sz="1600" u="sng" dirty="0" smtClean="0">
                <a:latin typeface="Century Gothic" pitchFamily="34" charset="0"/>
                <a:hlinkClick r:id="rId4"/>
              </a:rPr>
              <a:t> (RKVY)</a:t>
            </a:r>
            <a:r>
              <a:rPr lang="en-IN" sz="1600" dirty="0" smtClean="0">
                <a:latin typeface="Century Gothic" pitchFamily="34" charset="0"/>
              </a:rPr>
              <a:t>, the </a:t>
            </a:r>
            <a:r>
              <a:rPr lang="en-IN" sz="1600" u="sng" dirty="0" smtClean="0">
                <a:latin typeface="Century Gothic" pitchFamily="34" charset="0"/>
                <a:hlinkClick r:id="rId5"/>
              </a:rPr>
              <a:t>Integrated Schemes on Oilseeds, Pulses, Palm oil and Maize (ISOPOM)</a:t>
            </a:r>
            <a:r>
              <a:rPr lang="en-IN" sz="1600" dirty="0" smtClean="0">
                <a:latin typeface="Century Gothic" pitchFamily="34" charset="0"/>
              </a:rPr>
              <a:t>, </a:t>
            </a:r>
            <a:r>
              <a:rPr lang="en-IN" sz="1600" u="sng" dirty="0" err="1" smtClean="0">
                <a:latin typeface="Century Gothic" pitchFamily="34" charset="0"/>
                <a:hlinkClick r:id="rId6"/>
              </a:rPr>
              <a:t>Pradhan</a:t>
            </a:r>
            <a:r>
              <a:rPr lang="en-IN" sz="1600" u="sng" dirty="0" smtClean="0">
                <a:latin typeface="Century Gothic" pitchFamily="34" charset="0"/>
                <a:hlinkClick r:id="rId6"/>
              </a:rPr>
              <a:t> </a:t>
            </a:r>
            <a:r>
              <a:rPr lang="en-IN" sz="1600" u="sng" dirty="0" err="1" smtClean="0">
                <a:latin typeface="Century Gothic" pitchFamily="34" charset="0"/>
                <a:hlinkClick r:id="rId6"/>
              </a:rPr>
              <a:t>Mantri</a:t>
            </a:r>
            <a:r>
              <a:rPr lang="en-IN" sz="1600" u="sng" dirty="0" smtClean="0">
                <a:latin typeface="Century Gothic" pitchFamily="34" charset="0"/>
                <a:hlinkClick r:id="rId6"/>
              </a:rPr>
              <a:t> </a:t>
            </a:r>
            <a:r>
              <a:rPr lang="en-IN" sz="1600" u="sng" dirty="0" err="1" smtClean="0">
                <a:latin typeface="Century Gothic" pitchFamily="34" charset="0"/>
                <a:hlinkClick r:id="rId6"/>
              </a:rPr>
              <a:t>Fasal</a:t>
            </a:r>
            <a:r>
              <a:rPr lang="en-IN" sz="1600" u="sng" dirty="0" smtClean="0">
                <a:latin typeface="Century Gothic" pitchFamily="34" charset="0"/>
                <a:hlinkClick r:id="rId6"/>
              </a:rPr>
              <a:t> </a:t>
            </a:r>
            <a:r>
              <a:rPr lang="en-IN" sz="1600" u="sng" dirty="0" err="1" smtClean="0">
                <a:latin typeface="Century Gothic" pitchFamily="34" charset="0"/>
                <a:hlinkClick r:id="rId6"/>
              </a:rPr>
              <a:t>Bima</a:t>
            </a:r>
            <a:r>
              <a:rPr lang="en-IN" sz="1600" u="sng" dirty="0" smtClean="0">
                <a:latin typeface="Century Gothic" pitchFamily="34" charset="0"/>
                <a:hlinkClick r:id="rId6"/>
              </a:rPr>
              <a:t> </a:t>
            </a:r>
            <a:r>
              <a:rPr lang="en-IN" sz="1600" u="sng" dirty="0" err="1" smtClean="0">
                <a:latin typeface="Century Gothic" pitchFamily="34" charset="0"/>
                <a:hlinkClick r:id="rId6"/>
              </a:rPr>
              <a:t>Yojana</a:t>
            </a:r>
            <a:r>
              <a:rPr lang="en-IN" sz="1600" dirty="0" smtClean="0">
                <a:latin typeface="Century Gothic" pitchFamily="34" charset="0"/>
              </a:rPr>
              <a:t>, the </a:t>
            </a:r>
            <a:r>
              <a:rPr lang="en-IN" sz="1600" u="sng" dirty="0" smtClean="0">
                <a:latin typeface="Century Gothic" pitchFamily="34" charset="0"/>
                <a:hlinkClick r:id="rId7"/>
              </a:rPr>
              <a:t>e-marketplace</a:t>
            </a:r>
            <a:r>
              <a:rPr lang="en-IN" sz="1600" dirty="0" smtClean="0">
                <a:latin typeface="Century Gothic" pitchFamily="34" charset="0"/>
              </a:rPr>
              <a:t>, as well as a massive irrigation and soil and water harvesting programme to increase the country’s gross irrigated area from 90 million hectares to 103 million hectares by 2017.</a:t>
            </a:r>
          </a:p>
          <a:p>
            <a:r>
              <a:rPr lang="en-IN" sz="1600" dirty="0" smtClean="0">
                <a:latin typeface="Century Gothic" pitchFamily="34" charset="0"/>
              </a:rPr>
              <a:t>The government has also taken significant steps to combat under- and malnutrition over the past two decades, such as through the introduction of </a:t>
            </a:r>
            <a:r>
              <a:rPr lang="en-IN" sz="1600" u="sng" dirty="0" smtClean="0">
                <a:latin typeface="Century Gothic" pitchFamily="34" charset="0"/>
                <a:hlinkClick r:id="rId8"/>
              </a:rPr>
              <a:t>mid-day meals at schools</a:t>
            </a:r>
            <a:r>
              <a:rPr lang="en-IN" sz="1600" dirty="0" smtClean="0">
                <a:latin typeface="Century Gothic" pitchFamily="34" charset="0"/>
              </a:rPr>
              <a:t>, </a:t>
            </a:r>
            <a:r>
              <a:rPr lang="en-IN" sz="1600" i="1" dirty="0" err="1" smtClean="0">
                <a:latin typeface="Century Gothic" pitchFamily="34" charset="0"/>
              </a:rPr>
              <a:t>anganwadi</a:t>
            </a:r>
            <a:r>
              <a:rPr lang="en-IN" sz="1600" i="1" dirty="0" smtClean="0">
                <a:latin typeface="Century Gothic" pitchFamily="34" charset="0"/>
              </a:rPr>
              <a:t> </a:t>
            </a:r>
            <a:r>
              <a:rPr lang="en-IN" sz="1600" dirty="0" smtClean="0">
                <a:latin typeface="Century Gothic" pitchFamily="34" charset="0"/>
              </a:rPr>
              <a:t>systems to provide rations to pregnant and lactating mothers, and subsidised grain for those living below the poverty line through a </a:t>
            </a:r>
            <a:r>
              <a:rPr lang="en-IN" sz="1600" u="sng" dirty="0" smtClean="0">
                <a:latin typeface="Century Gothic" pitchFamily="34" charset="0"/>
                <a:hlinkClick r:id="rId9"/>
              </a:rPr>
              <a:t>public distribution system</a:t>
            </a:r>
            <a:r>
              <a:rPr lang="en-IN" sz="1600" dirty="0" smtClean="0">
                <a:latin typeface="Century Gothic" pitchFamily="34" charset="0"/>
              </a:rPr>
              <a:t>. The </a:t>
            </a:r>
            <a:r>
              <a:rPr lang="en-IN" sz="1600" u="sng" dirty="0" smtClean="0">
                <a:latin typeface="Century Gothic" pitchFamily="34" charset="0"/>
                <a:hlinkClick r:id="rId10"/>
              </a:rPr>
              <a:t>National Food Security Act (NFSA), 2013</a:t>
            </a:r>
            <a:r>
              <a:rPr lang="en-IN" sz="1600" dirty="0" smtClean="0">
                <a:latin typeface="Century Gothic" pitchFamily="34" charset="0"/>
              </a:rPr>
              <a:t>, aims to ensure food and nutrition security for the most vulnerable through its associated schemes and programmes, making access to food a legal right.</a:t>
            </a:r>
            <a:endParaRPr lang="en-IN" sz="1600" dirty="0">
              <a:latin typeface="Century Gothic"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dirty="0" smtClean="0">
                <a:latin typeface="Century Gothic" pitchFamily="34" charset="0"/>
              </a:rPr>
              <a:t>Food security of the country</a:t>
            </a:r>
            <a:endParaRPr lang="en-IN" sz="2400" b="1" dirty="0" smtClean="0">
              <a:latin typeface="Century Gothic" pitchFamily="34" charset="0"/>
            </a:endParaRPr>
          </a:p>
        </p:txBody>
      </p:sp>
      <p:sp>
        <p:nvSpPr>
          <p:cNvPr id="10" name="Rectangle 9"/>
          <p:cNvSpPr/>
          <p:nvPr/>
        </p:nvSpPr>
        <p:spPr>
          <a:xfrm>
            <a:off x="357158" y="1091590"/>
            <a:ext cx="8501122" cy="5909310"/>
          </a:xfrm>
          <a:prstGeom prst="rect">
            <a:avLst/>
          </a:prstGeom>
        </p:spPr>
        <p:txBody>
          <a:bodyPr wrap="square">
            <a:spAutoFit/>
          </a:bodyPr>
          <a:lstStyle/>
          <a:p>
            <a:pPr fontAlgn="t"/>
            <a:r>
              <a:rPr lang="en-IN" b="1" dirty="0" smtClean="0"/>
              <a:t>UN Support</a:t>
            </a:r>
          </a:p>
          <a:p>
            <a:r>
              <a:rPr lang="en-IN" dirty="0" smtClean="0"/>
              <a:t>To address the linked nutrition and livelihood challenges in India and to ensure that vulnerable groups are not left behind, the UN priority group partners with the government to scale-up nutrition services and improve feeding and caring practices in the home. It assists government efforts to increase the efficiency and effectiveness of the safety nets under the NFSA, and work towards increasing farm incomes for small and marginal farming households. The group provides support the strengthening of agriculture and livelihood dimensions of anti-poverty programmes, particularly the </a:t>
            </a:r>
            <a:r>
              <a:rPr lang="en-IN" u="sng" dirty="0" smtClean="0">
                <a:hlinkClick r:id="rId3"/>
              </a:rPr>
              <a:t>Mahatma Gandhi National Rural Employment Guarantee Act</a:t>
            </a:r>
            <a:r>
              <a:rPr lang="en-IN" dirty="0" smtClean="0"/>
              <a:t> and the </a:t>
            </a:r>
            <a:r>
              <a:rPr lang="en-IN" u="sng" dirty="0" smtClean="0">
                <a:hlinkClick r:id="rId4"/>
              </a:rPr>
              <a:t>National Rural Livelihoods Mission.</a:t>
            </a:r>
            <a:endParaRPr lang="en-IN" dirty="0" smtClean="0"/>
          </a:p>
          <a:p>
            <a:r>
              <a:rPr lang="en-IN" dirty="0" smtClean="0"/>
              <a:t>In previous years, the group has collaborated with the </a:t>
            </a:r>
            <a:r>
              <a:rPr lang="en-IN" u="sng" dirty="0" smtClean="0">
                <a:hlinkClick r:id="rId5"/>
              </a:rPr>
              <a:t>Ministry of Health and Family Welfare</a:t>
            </a:r>
            <a:r>
              <a:rPr lang="en-IN" dirty="0" smtClean="0"/>
              <a:t> to hold a </a:t>
            </a:r>
            <a:r>
              <a:rPr lang="en-IN" u="sng" dirty="0" smtClean="0">
                <a:hlinkClick r:id="rId6"/>
              </a:rPr>
              <a:t>national consultation on wheat flour fortification</a:t>
            </a:r>
            <a:r>
              <a:rPr lang="en-IN" dirty="0" smtClean="0"/>
              <a:t>, and with the </a:t>
            </a:r>
            <a:r>
              <a:rPr lang="en-IN" u="sng" dirty="0" smtClean="0">
                <a:hlinkClick r:id="rId7"/>
              </a:rPr>
              <a:t>Food Safety and Standards Authority of India</a:t>
            </a:r>
            <a:r>
              <a:rPr lang="en-IN" dirty="0" smtClean="0"/>
              <a:t> to organise a </a:t>
            </a:r>
            <a:r>
              <a:rPr lang="en-IN" u="sng" dirty="0" smtClean="0">
                <a:hlinkClick r:id="rId8"/>
              </a:rPr>
              <a:t>workshop on advocating for a national food fortification policy</a:t>
            </a:r>
            <a:r>
              <a:rPr lang="en-IN" dirty="0" smtClean="0"/>
              <a:t>.</a:t>
            </a:r>
          </a:p>
          <a:p>
            <a:r>
              <a:rPr lang="en-IN" dirty="0" smtClean="0"/>
              <a:t>Led by the United Nations Children’s Fund (UNICEF), the priority groups members include the Food and Agriculture Organization (FAO), International Fund for Agricultural Development (IFAD), International Labour Organization (ILO), International Organization for Migration (IOM), United Nations Entity for Gender Equality and the Empowerment of Women (UN Women), United Nations Development Programme (UNDP), United Nations Educational, Scientific and Cultural Organization (UNESCO) and World Food Programme (WFP).</a:t>
            </a:r>
            <a:endParaRPr lang="en-I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b="1" dirty="0" smtClean="0">
                <a:latin typeface="Century Gothic" pitchFamily="34" charset="0"/>
              </a:rPr>
              <a:t>Protection of Traditional Knowledge</a:t>
            </a:r>
          </a:p>
        </p:txBody>
      </p:sp>
      <p:sp>
        <p:nvSpPr>
          <p:cNvPr id="10" name="Rectangle 9"/>
          <p:cNvSpPr/>
          <p:nvPr/>
        </p:nvSpPr>
        <p:spPr>
          <a:xfrm>
            <a:off x="357158" y="1291224"/>
            <a:ext cx="8501122" cy="3970318"/>
          </a:xfrm>
          <a:prstGeom prst="rect">
            <a:avLst/>
          </a:prstGeom>
        </p:spPr>
        <p:txBody>
          <a:bodyPr wrap="square">
            <a:spAutoFit/>
          </a:bodyPr>
          <a:lstStyle/>
          <a:p>
            <a:pPr fontAlgn="t"/>
            <a:r>
              <a:rPr lang="en-IN" b="1" dirty="0" smtClean="0"/>
              <a:t>International Regime</a:t>
            </a:r>
          </a:p>
          <a:p>
            <a:pPr fontAlgn="t"/>
            <a:endParaRPr lang="en-IN" b="1" dirty="0" smtClean="0"/>
          </a:p>
          <a:p>
            <a:pPr fontAlgn="t">
              <a:buFontTx/>
              <a:buChar char="-"/>
            </a:pPr>
            <a:r>
              <a:rPr lang="en-IN" dirty="0" smtClean="0"/>
              <a:t>Joint initiative taken by WIPO and UNESCO - Protection of Expressions of Folklore against Illicit exploitation and other prejudicial Actions in 1982</a:t>
            </a:r>
          </a:p>
          <a:p>
            <a:pPr fontAlgn="t">
              <a:buFontTx/>
              <a:buChar char="-"/>
            </a:pPr>
            <a:r>
              <a:rPr lang="en-IN" dirty="0" smtClean="0"/>
              <a:t> Adoption of the Convention on Bio Diversity - broadened the scope and mandate of protection with wider objectives</a:t>
            </a:r>
          </a:p>
          <a:p>
            <a:pPr fontAlgn="t">
              <a:buFontTx/>
              <a:buChar char="-"/>
            </a:pPr>
            <a:r>
              <a:rPr lang="en-IN" dirty="0" smtClean="0"/>
              <a:t> Inter-governmental bodies </a:t>
            </a:r>
          </a:p>
          <a:p>
            <a:pPr lvl="1" fontAlgn="t">
              <a:buFontTx/>
              <a:buChar char="-"/>
            </a:pPr>
            <a:r>
              <a:rPr lang="en-IN" dirty="0" smtClean="0"/>
              <a:t>World Trade Organization (WTO) and its Council for Trips, </a:t>
            </a:r>
          </a:p>
          <a:p>
            <a:pPr lvl="1" fontAlgn="t">
              <a:buFontTx/>
              <a:buChar char="-"/>
            </a:pPr>
            <a:r>
              <a:rPr lang="en-IN" dirty="0" smtClean="0"/>
              <a:t> World intellectual Property Organization (WIPO), </a:t>
            </a:r>
          </a:p>
          <a:p>
            <a:pPr lvl="1" fontAlgn="t">
              <a:buFontTx/>
              <a:buChar char="-"/>
            </a:pPr>
            <a:r>
              <a:rPr lang="en-IN" dirty="0" smtClean="0"/>
              <a:t>Food and Agriculture Organization (FAO), </a:t>
            </a:r>
          </a:p>
          <a:p>
            <a:pPr lvl="1" fontAlgn="t">
              <a:buFontTx/>
              <a:buChar char="-"/>
            </a:pPr>
            <a:r>
              <a:rPr lang="en-IN" dirty="0" smtClean="0"/>
              <a:t>United Nations Conference on Trade and Development (UNCTAD) and </a:t>
            </a:r>
          </a:p>
          <a:p>
            <a:pPr lvl="1" fontAlgn="t">
              <a:buFontTx/>
              <a:buChar char="-"/>
            </a:pPr>
            <a:r>
              <a:rPr lang="en-IN" dirty="0" smtClean="0"/>
              <a:t> World Health Organization (WHO)</a:t>
            </a:r>
          </a:p>
          <a:p>
            <a:pPr fontAlgn="t">
              <a:buFontTx/>
              <a:buChar char="-"/>
            </a:pPr>
            <a:endParaRPr lang="en-IN" b="1" dirty="0" smtClean="0"/>
          </a:p>
          <a:p>
            <a:pPr fontAlgn="t">
              <a:buFontTx/>
              <a:buChar char="-"/>
            </a:pP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4572032"/>
          </a:xfrm>
        </p:spPr>
        <p:txBody>
          <a:bodyPr>
            <a:noAutofit/>
          </a:bodyPr>
          <a:lstStyle/>
          <a:p>
            <a:pPr fontAlgn="base">
              <a:buNone/>
            </a:pPr>
            <a:r>
              <a:rPr lang="en-IN" sz="1400" b="1" dirty="0" smtClean="0">
                <a:latin typeface="Century Gothic" pitchFamily="34" charset="0"/>
              </a:rPr>
              <a:t>			</a:t>
            </a:r>
            <a:endParaRPr lang="en-IN" sz="1600" b="1" dirty="0" smtClean="0">
              <a:latin typeface="Century Gothic" pitchFamily="34" charset="0"/>
            </a:endParaRPr>
          </a:p>
          <a:p>
            <a:pPr fontAlgn="base">
              <a:buNone/>
            </a:pPr>
            <a:endParaRPr lang="en-IN" sz="1400" dirty="0" smtClean="0">
              <a:latin typeface="Century Gothic" pitchFamily="34" charset="0"/>
            </a:endParaRPr>
          </a:p>
          <a:p>
            <a:pPr>
              <a:buNone/>
            </a:pPr>
            <a:endParaRPr lang="en-IN" sz="1400" dirty="0">
              <a:latin typeface="Century Gothic" pitchFamily="34" charset="0"/>
            </a:endParaRPr>
          </a:p>
        </p:txBody>
      </p:sp>
      <p:pic>
        <p:nvPicPr>
          <p:cNvPr id="4"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5" name="Rectangle 4"/>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6" name="Rectangle 5"/>
          <p:cNvSpPr/>
          <p:nvPr/>
        </p:nvSpPr>
        <p:spPr>
          <a:xfrm>
            <a:off x="357158" y="-24"/>
            <a:ext cx="8786842" cy="461665"/>
          </a:xfrm>
          <a:prstGeom prst="rect">
            <a:avLst/>
          </a:prstGeom>
        </p:spPr>
        <p:txBody>
          <a:bodyPr wrap="square">
            <a:spAutoFit/>
          </a:bodyPr>
          <a:lstStyle/>
          <a:p>
            <a:pPr algn="ctr"/>
            <a:r>
              <a:rPr lang="en-IN" sz="2400" b="1" dirty="0" smtClean="0">
                <a:latin typeface="Century Gothic" pitchFamily="34" charset="0"/>
              </a:rPr>
              <a:t>   Traditional knowledge in different sectors</a:t>
            </a:r>
          </a:p>
        </p:txBody>
      </p:sp>
      <p:sp>
        <p:nvSpPr>
          <p:cNvPr id="7" name="Right Triangle 6"/>
          <p:cNvSpPr/>
          <p:nvPr/>
        </p:nvSpPr>
        <p:spPr>
          <a:xfrm>
            <a:off x="0" y="5897648"/>
            <a:ext cx="3714744" cy="7143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57158" y="-24"/>
            <a:ext cx="8786842" cy="830997"/>
          </a:xfrm>
          <a:prstGeom prst="rect">
            <a:avLst/>
          </a:prstGeom>
        </p:spPr>
        <p:txBody>
          <a:bodyPr wrap="square">
            <a:spAutoFit/>
          </a:bodyPr>
          <a:lstStyle/>
          <a:p>
            <a:pPr algn="ctr"/>
            <a:r>
              <a:rPr lang="en-IN" sz="2400" b="1" dirty="0" smtClean="0">
                <a:latin typeface="Century Gothic" pitchFamily="34" charset="0"/>
              </a:rPr>
              <a:t>  </a:t>
            </a:r>
            <a:r>
              <a:rPr lang="en-IN" sz="2400" dirty="0" smtClean="0">
                <a:latin typeface="Century Gothic" pitchFamily="34" charset="0"/>
              </a:rPr>
              <a:t> </a:t>
            </a:r>
          </a:p>
          <a:p>
            <a:pPr algn="ctr"/>
            <a:r>
              <a:rPr lang="en-IN" sz="2400" b="1" dirty="0" smtClean="0">
                <a:latin typeface="Century Gothic" pitchFamily="34" charset="0"/>
              </a:rPr>
              <a:t>Protection of Traditional Knowledge</a:t>
            </a:r>
          </a:p>
        </p:txBody>
      </p:sp>
      <p:sp>
        <p:nvSpPr>
          <p:cNvPr id="10" name="Rectangle 9"/>
          <p:cNvSpPr/>
          <p:nvPr/>
        </p:nvSpPr>
        <p:spPr>
          <a:xfrm>
            <a:off x="357158" y="1291224"/>
            <a:ext cx="8501122" cy="4524315"/>
          </a:xfrm>
          <a:prstGeom prst="rect">
            <a:avLst/>
          </a:prstGeom>
        </p:spPr>
        <p:txBody>
          <a:bodyPr wrap="square">
            <a:spAutoFit/>
          </a:bodyPr>
          <a:lstStyle/>
          <a:p>
            <a:pPr fontAlgn="t"/>
            <a:r>
              <a:rPr lang="en-IN" b="1" dirty="0" smtClean="0"/>
              <a:t>National Regime</a:t>
            </a:r>
          </a:p>
          <a:p>
            <a:pPr fontAlgn="t"/>
            <a:endParaRPr lang="en-IN" b="1" dirty="0" smtClean="0"/>
          </a:p>
          <a:p>
            <a:pPr fontAlgn="t">
              <a:buFontTx/>
              <a:buChar char="-"/>
            </a:pPr>
            <a:r>
              <a:rPr lang="en-IN" dirty="0" smtClean="0"/>
              <a:t> No Traditional Knowledge specific legislations but measures have been adopted </a:t>
            </a:r>
          </a:p>
          <a:p>
            <a:pPr lvl="1" fontAlgn="t">
              <a:buFontTx/>
              <a:buChar char="-"/>
            </a:pPr>
            <a:r>
              <a:rPr lang="en-IN" dirty="0" smtClean="0"/>
              <a:t> Biodiversity Act, 2002 and Protection of Plant variety and </a:t>
            </a:r>
          </a:p>
          <a:p>
            <a:pPr lvl="1" fontAlgn="t">
              <a:buFontTx/>
              <a:buChar char="-"/>
            </a:pPr>
            <a:r>
              <a:rPr lang="en-IN" dirty="0" smtClean="0"/>
              <a:t> Farmers Right Act, 2001 and the </a:t>
            </a:r>
          </a:p>
          <a:p>
            <a:pPr lvl="1" fontAlgn="t">
              <a:buFontTx/>
              <a:buChar char="-"/>
            </a:pPr>
            <a:r>
              <a:rPr lang="en-IN" dirty="0" smtClean="0"/>
              <a:t>Patent (Amendment) Act, 2005 to give effect to its obligations under the TRIPS agreement,</a:t>
            </a:r>
          </a:p>
          <a:p>
            <a:pPr lvl="1" fontAlgn="t">
              <a:buFontTx/>
              <a:buChar char="-"/>
            </a:pPr>
            <a:r>
              <a:rPr lang="en-IN" dirty="0" smtClean="0"/>
              <a:t> CBD and </a:t>
            </a:r>
          </a:p>
          <a:p>
            <a:pPr lvl="1" fontAlgn="t">
              <a:buFontTx/>
              <a:buChar char="-"/>
            </a:pPr>
            <a:r>
              <a:rPr lang="en-IN" dirty="0" smtClean="0"/>
              <a:t> International Treaty on Plant Genetic Resources for Food and Agriculture 2004. </a:t>
            </a:r>
          </a:p>
          <a:p>
            <a:pPr lvl="1" fontAlgn="t">
              <a:buFontTx/>
              <a:buChar char="-"/>
            </a:pPr>
            <a:r>
              <a:rPr lang="en-IN" dirty="0" smtClean="0"/>
              <a:t> Preparation of village-wise Community biodiversity Registers (CBRs) for documenting all knowledge, innovations and practices has been undertaken in a few States.</a:t>
            </a:r>
          </a:p>
          <a:p>
            <a:pPr lvl="1" fontAlgn="t">
              <a:buFontTx/>
              <a:buChar char="-"/>
            </a:pPr>
            <a:r>
              <a:rPr lang="en-IN" dirty="0" smtClean="0"/>
              <a:t> An exercise has been initiated to prepare to easily navigate computerized database of documentation Traditional Knowledge relating to use of medicinal and other plants, known as Traditional knowledge Digital Library (TKDL). </a:t>
            </a:r>
            <a:endParaRPr lang="en-IN" b="1" dirty="0" smtClean="0"/>
          </a:p>
          <a:p>
            <a:pPr fontAlgn="t">
              <a:buFontTx/>
              <a:buChar char="-"/>
            </a:pP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3" name="Rectangle 12"/>
          <p:cNvSpPr/>
          <p:nvPr/>
        </p:nvSpPr>
        <p:spPr>
          <a:xfrm>
            <a:off x="357158" y="1357298"/>
            <a:ext cx="8429684" cy="2862322"/>
          </a:xfrm>
          <a:prstGeom prst="rect">
            <a:avLst/>
          </a:prstGeom>
        </p:spPr>
        <p:txBody>
          <a:bodyPr wrap="square">
            <a:spAutoFit/>
          </a:bodyPr>
          <a:lstStyle/>
          <a:p>
            <a:r>
              <a:rPr lang="en-IN" dirty="0" smtClean="0">
                <a:latin typeface="Century Gothic" pitchFamily="34" charset="0"/>
              </a:rPr>
              <a:t>Agriculture in India is involved in domestic food supply, employment and cash income. ... There are six major themes related to Traditional Knowledge – </a:t>
            </a:r>
          </a:p>
          <a:p>
            <a:endParaRPr lang="en-IN" dirty="0" smtClean="0">
              <a:latin typeface="Century Gothic" pitchFamily="34" charset="0"/>
            </a:endParaRPr>
          </a:p>
          <a:p>
            <a:pPr>
              <a:buFont typeface="Arial" pitchFamily="34" charset="0"/>
              <a:buChar char="•"/>
            </a:pPr>
            <a:r>
              <a:rPr lang="en-IN" dirty="0" smtClean="0">
                <a:latin typeface="Century Gothic" pitchFamily="34" charset="0"/>
              </a:rPr>
              <a:t> indigenous practices for water conservation</a:t>
            </a:r>
          </a:p>
          <a:p>
            <a:pPr>
              <a:buFont typeface="Arial" pitchFamily="34" charset="0"/>
              <a:buChar char="•"/>
            </a:pPr>
            <a:r>
              <a:rPr lang="en-IN" dirty="0" smtClean="0">
                <a:latin typeface="Century Gothic" pitchFamily="34" charset="0"/>
              </a:rPr>
              <a:t> soil conservation,  </a:t>
            </a:r>
          </a:p>
          <a:p>
            <a:pPr>
              <a:buFont typeface="Arial" pitchFamily="34" charset="0"/>
              <a:buChar char="•"/>
            </a:pPr>
            <a:r>
              <a:rPr lang="en-IN" dirty="0" smtClean="0">
                <a:latin typeface="Century Gothic" pitchFamily="34" charset="0"/>
              </a:rPr>
              <a:t> plant protection, </a:t>
            </a:r>
          </a:p>
          <a:p>
            <a:pPr>
              <a:buFont typeface="Arial" pitchFamily="34" charset="0"/>
              <a:buChar char="•"/>
            </a:pPr>
            <a:r>
              <a:rPr lang="en-IN" dirty="0" smtClean="0">
                <a:latin typeface="Century Gothic" pitchFamily="34" charset="0"/>
              </a:rPr>
              <a:t> unique agricultural practices, </a:t>
            </a:r>
          </a:p>
          <a:p>
            <a:pPr>
              <a:buFont typeface="Arial" pitchFamily="34" charset="0"/>
              <a:buChar char="•"/>
            </a:pPr>
            <a:r>
              <a:rPr lang="en-IN" dirty="0" smtClean="0">
                <a:latin typeface="Century Gothic" pitchFamily="34" charset="0"/>
              </a:rPr>
              <a:t> cropping systems and </a:t>
            </a:r>
          </a:p>
          <a:p>
            <a:pPr>
              <a:buFont typeface="Arial" pitchFamily="34" charset="0"/>
              <a:buChar char="•"/>
            </a:pPr>
            <a:r>
              <a:rPr lang="en-IN" dirty="0" smtClean="0">
                <a:latin typeface="Century Gothic" pitchFamily="34" charset="0"/>
              </a:rPr>
              <a:t> community level adaptation</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Soil and Water Conservation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13" name="Rectangle 12"/>
          <p:cNvSpPr/>
          <p:nvPr/>
        </p:nvSpPr>
        <p:spPr>
          <a:xfrm>
            <a:off x="357158" y="1357298"/>
            <a:ext cx="8429684" cy="923330"/>
          </a:xfrm>
          <a:prstGeom prst="rect">
            <a:avLst/>
          </a:prstGeom>
        </p:spPr>
        <p:txBody>
          <a:bodyPr wrap="square">
            <a:spAutoFit/>
          </a:bodyPr>
          <a:lstStyle/>
          <a:p>
            <a:endParaRPr lang="en-IN" dirty="0" smtClean="0">
              <a:latin typeface="Century Gothic" pitchFamily="34" charset="0"/>
            </a:endParaRPr>
          </a:p>
          <a:p>
            <a:r>
              <a:rPr lang="en-IN" dirty="0" smtClean="0">
                <a:latin typeface="Century Gothic" pitchFamily="34" charset="0"/>
              </a:rPr>
              <a:t>International Crops Research Institute</a:t>
            </a:r>
          </a:p>
          <a:p>
            <a:r>
              <a:rPr lang="en-IN" dirty="0" smtClean="0">
                <a:latin typeface="Century Gothic" pitchFamily="34" charset="0"/>
              </a:rPr>
              <a:t>Andhra Pradesh, 1991</a:t>
            </a:r>
            <a:endParaRPr lang="en-IN" dirty="0">
              <a:latin typeface="Century Gothic" pitchFamily="34" charset="0"/>
            </a:endParaRPr>
          </a:p>
        </p:txBody>
      </p:sp>
      <p:pic>
        <p:nvPicPr>
          <p:cNvPr id="1027" name="Picture 3"/>
          <p:cNvPicPr>
            <a:picLocks noChangeAspect="1" noChangeArrowheads="1"/>
          </p:cNvPicPr>
          <p:nvPr/>
        </p:nvPicPr>
        <p:blipFill>
          <a:blip r:embed="rId4"/>
          <a:srcRect l="45571" t="15625" r="25329" b="12109"/>
          <a:stretch>
            <a:fillRect/>
          </a:stretch>
        </p:blipFill>
        <p:spPr bwMode="auto">
          <a:xfrm>
            <a:off x="4786314" y="1214422"/>
            <a:ext cx="3786214" cy="5286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Indigenous practices for Soil</a:t>
            </a:r>
          </a:p>
          <a:p>
            <a:pPr algn="ctr"/>
            <a:r>
              <a:rPr lang="en-IN" sz="2200" dirty="0" smtClean="0">
                <a:latin typeface="Century Gothic" pitchFamily="34" charset="0"/>
              </a:rPr>
              <a:t>&amp; Water Conservation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1026" name="Picture 2"/>
          <p:cNvPicPr>
            <a:picLocks noChangeAspect="1" noChangeArrowheads="1"/>
          </p:cNvPicPr>
          <p:nvPr/>
        </p:nvPicPr>
        <p:blipFill>
          <a:blip r:embed="rId4"/>
          <a:srcRect l="33492" t="24414" r="12152" b="6250"/>
          <a:stretch>
            <a:fillRect/>
          </a:stretch>
        </p:blipFill>
        <p:spPr bwMode="auto">
          <a:xfrm>
            <a:off x="714348" y="1110538"/>
            <a:ext cx="7715304" cy="55331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1138773"/>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Indigenous practices for Soil</a:t>
            </a:r>
          </a:p>
          <a:p>
            <a:pPr algn="ctr"/>
            <a:r>
              <a:rPr lang="en-IN" sz="2200" dirty="0" smtClean="0">
                <a:latin typeface="Century Gothic" pitchFamily="34" charset="0"/>
              </a:rPr>
              <a:t>&amp; Water Conservation </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pic>
        <p:nvPicPr>
          <p:cNvPr id="2050" name="Picture 2"/>
          <p:cNvPicPr>
            <a:picLocks noChangeAspect="1" noChangeArrowheads="1"/>
          </p:cNvPicPr>
          <p:nvPr/>
        </p:nvPicPr>
        <p:blipFill>
          <a:blip r:embed="rId4"/>
          <a:srcRect l="34041" t="55664" r="15995" b="19922"/>
          <a:stretch>
            <a:fillRect/>
          </a:stretch>
        </p:blipFill>
        <p:spPr bwMode="auto">
          <a:xfrm>
            <a:off x="537182" y="3071810"/>
            <a:ext cx="8321098" cy="2286016"/>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l="33968" t="18945" r="12774" b="58594"/>
          <a:stretch>
            <a:fillRect/>
          </a:stretch>
        </p:blipFill>
        <p:spPr bwMode="auto">
          <a:xfrm>
            <a:off x="357158" y="1142983"/>
            <a:ext cx="8429684" cy="1998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Traditional Knowledge as a Protection Under IPR - Indian &amp; International  Scenario - Law Pulse"/>
          <p:cNvPicPr>
            <a:picLocks noChangeAspect="1" noChangeArrowheads="1"/>
          </p:cNvPicPr>
          <p:nvPr/>
        </p:nvPicPr>
        <p:blipFill>
          <a:blip r:embed="rId2" cstate="print"/>
          <a:srcRect/>
          <a:stretch>
            <a:fillRect/>
          </a:stretch>
        </p:blipFill>
        <p:spPr bwMode="auto">
          <a:xfrm>
            <a:off x="0" y="357166"/>
            <a:ext cx="1626231" cy="857256"/>
          </a:xfrm>
          <a:prstGeom prst="rect">
            <a:avLst/>
          </a:prstGeom>
          <a:noFill/>
        </p:spPr>
      </p:pic>
      <p:sp>
        <p:nvSpPr>
          <p:cNvPr id="4" name="Rectangle 3"/>
          <p:cNvSpPr/>
          <p:nvPr/>
        </p:nvSpPr>
        <p:spPr>
          <a:xfrm>
            <a:off x="0" y="0"/>
            <a:ext cx="2071670" cy="461665"/>
          </a:xfrm>
          <a:prstGeom prst="rect">
            <a:avLst/>
          </a:prstGeom>
        </p:spPr>
        <p:txBody>
          <a:bodyPr wrap="square">
            <a:spAutoFit/>
          </a:bodyPr>
          <a:lstStyle/>
          <a:p>
            <a:r>
              <a:rPr lang="en-IN" sz="1200" b="1" dirty="0" smtClean="0">
                <a:latin typeface="Century Gothic" pitchFamily="34" charset="0"/>
              </a:rPr>
              <a:t>Essence of Indian Traditional Knowledge </a:t>
            </a:r>
            <a:endParaRPr lang="en-IN" sz="1200" b="1" dirty="0">
              <a:latin typeface="Century Gothic" pitchFamily="34" charset="0"/>
            </a:endParaRPr>
          </a:p>
        </p:txBody>
      </p:sp>
      <p:sp>
        <p:nvSpPr>
          <p:cNvPr id="7" name="Rectangle 6"/>
          <p:cNvSpPr/>
          <p:nvPr/>
        </p:nvSpPr>
        <p:spPr>
          <a:xfrm>
            <a:off x="357158" y="-24"/>
            <a:ext cx="8786842" cy="800219"/>
          </a:xfrm>
          <a:prstGeom prst="rect">
            <a:avLst/>
          </a:prstGeom>
        </p:spPr>
        <p:txBody>
          <a:bodyPr wrap="square">
            <a:spAutoFit/>
          </a:bodyPr>
          <a:lstStyle/>
          <a:p>
            <a:pPr algn="ctr"/>
            <a:r>
              <a:rPr lang="en-IN" sz="2400" b="1" dirty="0" smtClean="0">
                <a:latin typeface="Century Gothic" pitchFamily="34" charset="0"/>
              </a:rPr>
              <a:t>   Traditional knowledge in different sectors</a:t>
            </a:r>
          </a:p>
          <a:p>
            <a:pPr algn="ctr"/>
            <a:r>
              <a:rPr lang="en-IN" sz="2200" dirty="0" smtClean="0">
                <a:latin typeface="Century Gothic" pitchFamily="34" charset="0"/>
              </a:rPr>
              <a:t>Agriculture – Plant Protection</a:t>
            </a:r>
          </a:p>
        </p:txBody>
      </p:sp>
      <p:pic>
        <p:nvPicPr>
          <p:cNvPr id="6" name="Picture 4" descr="How to Make the Copyright Symbol on Your Computer"/>
          <p:cNvPicPr>
            <a:picLocks noChangeAspect="1" noChangeArrowheads="1"/>
          </p:cNvPicPr>
          <p:nvPr/>
        </p:nvPicPr>
        <p:blipFill>
          <a:blip r:embed="rId3" cstate="print"/>
          <a:srcRect/>
          <a:stretch>
            <a:fillRect/>
          </a:stretch>
        </p:blipFill>
        <p:spPr bwMode="auto">
          <a:xfrm>
            <a:off x="0" y="6444351"/>
            <a:ext cx="328023" cy="235221"/>
          </a:xfrm>
          <a:prstGeom prst="rect">
            <a:avLst/>
          </a:prstGeom>
          <a:noFill/>
        </p:spPr>
      </p:pic>
      <p:sp>
        <p:nvSpPr>
          <p:cNvPr id="8" name="Rectangle 7"/>
          <p:cNvSpPr/>
          <p:nvPr/>
        </p:nvSpPr>
        <p:spPr>
          <a:xfrm>
            <a:off x="230576" y="6400800"/>
            <a:ext cx="3810000" cy="276999"/>
          </a:xfrm>
          <a:prstGeom prst="rect">
            <a:avLst/>
          </a:prstGeom>
        </p:spPr>
        <p:txBody>
          <a:bodyPr wrap="square">
            <a:spAutoFit/>
          </a:bodyPr>
          <a:lstStyle/>
          <a:p>
            <a:r>
              <a:rPr lang="en-IN" sz="1200" b="1" dirty="0" smtClean="0"/>
              <a:t>2020 . All rights reserved. For internal client use only.</a:t>
            </a:r>
            <a:endParaRPr lang="en-US" sz="1200" dirty="0"/>
          </a:p>
        </p:txBody>
      </p:sp>
      <p:sp>
        <p:nvSpPr>
          <p:cNvPr id="9" name="Rectangle 8"/>
          <p:cNvSpPr/>
          <p:nvPr/>
        </p:nvSpPr>
        <p:spPr>
          <a:xfrm>
            <a:off x="428596" y="1357298"/>
            <a:ext cx="8215370" cy="2862322"/>
          </a:xfrm>
          <a:prstGeom prst="rect">
            <a:avLst/>
          </a:prstGeom>
        </p:spPr>
        <p:txBody>
          <a:bodyPr wrap="square">
            <a:spAutoFit/>
          </a:bodyPr>
          <a:lstStyle/>
          <a:p>
            <a:r>
              <a:rPr lang="en-IN" dirty="0" smtClean="0">
                <a:latin typeface="Century Gothic" pitchFamily="34" charset="0"/>
              </a:rPr>
              <a:t>Crop protection is the science and practice of managing plant diseases, weeds and other pests (both vertebrate and invertebrate) that damage agricultural crops and forestry. ... Crop protection encompasses: Pesticide-based approaches such as herbicides, insecticides and fungicides.</a:t>
            </a:r>
          </a:p>
          <a:p>
            <a:endParaRPr lang="en-IN" dirty="0" smtClean="0">
              <a:latin typeface="Century Gothic" pitchFamily="34" charset="0"/>
            </a:endParaRPr>
          </a:p>
          <a:p>
            <a:r>
              <a:rPr lang="en-IN" dirty="0" smtClean="0">
                <a:latin typeface="Century Gothic" pitchFamily="34" charset="0"/>
              </a:rPr>
              <a:t>Proper crop protection is important to produce higher quality crops with minimal wastage. This increase in productivity leads to less land, water and labour being required for food crops. With less land being used biodiversity is preserved and less greenhouse gases are emitted.</a:t>
            </a:r>
            <a:endParaRPr lang="en-IN" dirty="0">
              <a:latin typeface="Century Gothic"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0819B34069274BAE4C3F2D592309F5" ma:contentTypeVersion="8" ma:contentTypeDescription="Create a new document." ma:contentTypeScope="" ma:versionID="b57b661dc877ca7022fde901320b4982">
  <xsd:schema xmlns:xsd="http://www.w3.org/2001/XMLSchema" xmlns:xs="http://www.w3.org/2001/XMLSchema" xmlns:p="http://schemas.microsoft.com/office/2006/metadata/properties" xmlns:ns2="0fe8b6f7-013f-46e2-bbb4-3b04bd36085b" targetNamespace="http://schemas.microsoft.com/office/2006/metadata/properties" ma:root="true" ma:fieldsID="790842f702aad3c5548e095d3206d49c" ns2:_="">
    <xsd:import namespace="0fe8b6f7-013f-46e2-bbb4-3b04bd3608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8b6f7-013f-46e2-bbb4-3b04bd360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C9980B-95C2-4A1A-8B08-9DB54DBC39EA}"/>
</file>

<file path=customXml/itemProps2.xml><?xml version="1.0" encoding="utf-8"?>
<ds:datastoreItem xmlns:ds="http://schemas.openxmlformats.org/officeDocument/2006/customXml" ds:itemID="{C50BD727-9177-44A8-9B83-DDF40E150458}"/>
</file>

<file path=customXml/itemProps3.xml><?xml version="1.0" encoding="utf-8"?>
<ds:datastoreItem xmlns:ds="http://schemas.openxmlformats.org/officeDocument/2006/customXml" ds:itemID="{6C653139-5DBF-421E-B056-4C5141C56568}"/>
</file>

<file path=docProps/app.xml><?xml version="1.0" encoding="utf-8"?>
<Properties xmlns="http://schemas.openxmlformats.org/officeDocument/2006/extended-properties" xmlns:vt="http://schemas.openxmlformats.org/officeDocument/2006/docPropsVTypes">
  <TotalTime>1</TotalTime>
  <Words>2815</Words>
  <Application>Microsoft Office PowerPoint</Application>
  <PresentationFormat>On-screen Show (4:3)</PresentationFormat>
  <Paragraphs>371</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EITK – Syllabus for Mid-Term 2</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EITK – Syllabus for Mid-Term 2</dc:title>
  <dc:creator>Admin</dc:creator>
  <cp:lastModifiedBy>Admin</cp:lastModifiedBy>
  <cp:revision>1</cp:revision>
  <dcterms:created xsi:type="dcterms:W3CDTF">2021-03-04T05:13:18Z</dcterms:created>
  <dcterms:modified xsi:type="dcterms:W3CDTF">2021-03-04T05:14:54Z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0x010100050819B34069274BAE4C3F2D592309F5</vt:lpwstr>
  </property>
</Properties>
</file>